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5" r:id="rId3"/>
    <p:sldId id="257" r:id="rId4"/>
    <p:sldId id="266" r:id="rId5"/>
    <p:sldId id="261" r:id="rId6"/>
    <p:sldId id="262" r:id="rId7"/>
    <p:sldId id="260" r:id="rId8"/>
    <p:sldId id="263" r:id="rId9"/>
    <p:sldId id="271" r:id="rId10"/>
    <p:sldId id="272" r:id="rId11"/>
    <p:sldId id="273" r:id="rId12"/>
    <p:sldId id="275" r:id="rId13"/>
    <p:sldId id="274" r:id="rId14"/>
    <p:sldId id="264" r:id="rId15"/>
    <p:sldId id="276" r:id="rId16"/>
    <p:sldId id="277" r:id="rId17"/>
    <p:sldId id="278" r:id="rId18"/>
    <p:sldId id="279" r:id="rId19"/>
    <p:sldId id="280" r:id="rId20"/>
    <p:sldId id="281" r:id="rId21"/>
    <p:sldId id="267" r:id="rId22"/>
    <p:sldId id="269" r:id="rId23"/>
    <p:sldId id="27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89" autoAdjust="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693-AB9B-429C-8709-86A036835999}"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1FFCA-95CF-4E66-99E8-1A656E25CDB7}" type="slidenum">
              <a:rPr lang="en-US" smtClean="0"/>
              <a:t>‹#›</a:t>
            </a:fld>
            <a:endParaRPr lang="en-US"/>
          </a:p>
        </p:txBody>
      </p:sp>
    </p:spTree>
    <p:extLst>
      <p:ext uri="{BB962C8B-B14F-4D97-AF65-F5344CB8AC3E}">
        <p14:creationId xmlns:p14="http://schemas.microsoft.com/office/powerpoint/2010/main" val="789035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models are flexible modeling techniques that do not assume a specific functional form for the relationship between predictors and the response variable. These models make fewer assumptions about the underlying distribution of the data and can be more robust to violations of normality. Non-parametric models include techniques like decision trees, random forests, support vector machines, and neural networks. These models can capture complex relationships without explicitly assuming a specific distribution.</a:t>
            </a:r>
          </a:p>
          <a:p>
            <a:endParaRPr lang="en-US" dirty="0"/>
          </a:p>
          <a:p>
            <a:r>
              <a:rPr lang="en-US" dirty="0"/>
              <a:t>GLMs are an extension of linear regression models that allow for non-normal response variables and account for different types of distributions. GLMs relax the assumption of normally distributed residuals and instead assume a specific distribution from the exponential family, such as binomial, Poisson, or gamma distributions. This allows for modeling various types of response variables, such as binary, count, or skewed continuous variables.</a:t>
            </a:r>
          </a:p>
        </p:txBody>
      </p:sp>
      <p:sp>
        <p:nvSpPr>
          <p:cNvPr id="4" name="Slide Number Placeholder 3"/>
          <p:cNvSpPr>
            <a:spLocks noGrp="1"/>
          </p:cNvSpPr>
          <p:nvPr>
            <p:ph type="sldNum" sz="quarter" idx="5"/>
          </p:nvPr>
        </p:nvSpPr>
        <p:spPr/>
        <p:txBody>
          <a:bodyPr/>
          <a:lstStyle/>
          <a:p>
            <a:fld id="{C461FFCA-95CF-4E66-99E8-1A656E25CDB7}" type="slidenum">
              <a:rPr lang="en-US" smtClean="0"/>
              <a:t>6</a:t>
            </a:fld>
            <a:endParaRPr lang="en-US"/>
          </a:p>
        </p:txBody>
      </p:sp>
    </p:spTree>
    <p:extLst>
      <p:ext uri="{BB962C8B-B14F-4D97-AF65-F5344CB8AC3E}">
        <p14:creationId xmlns:p14="http://schemas.microsoft.com/office/powerpoint/2010/main" val="3939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mixed-effects model, also known as a hierarchical linear model or a random-effects model, is a statistical model that combines fixed effects (systematic effects) and random effects (hierarchical effects). In my case, the fixed effects correspond to the properties of the output materials that directly influence the yield, while the random effects capture the influence of the parent materials on the yield.</a:t>
            </a:r>
          </a:p>
          <a:p>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15</a:t>
            </a:fld>
            <a:endParaRPr lang="en-US"/>
          </a:p>
        </p:txBody>
      </p:sp>
    </p:spTree>
    <p:extLst>
      <p:ext uri="{BB962C8B-B14F-4D97-AF65-F5344CB8AC3E}">
        <p14:creationId xmlns:p14="http://schemas.microsoft.com/office/powerpoint/2010/main" val="417661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16</a:t>
            </a:fld>
            <a:endParaRPr lang="en-US"/>
          </a:p>
        </p:txBody>
      </p:sp>
    </p:spTree>
    <p:extLst>
      <p:ext uri="{BB962C8B-B14F-4D97-AF65-F5344CB8AC3E}">
        <p14:creationId xmlns:p14="http://schemas.microsoft.com/office/powerpoint/2010/main" val="314580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17</a:t>
            </a:fld>
            <a:endParaRPr lang="en-US"/>
          </a:p>
        </p:txBody>
      </p:sp>
    </p:spTree>
    <p:extLst>
      <p:ext uri="{BB962C8B-B14F-4D97-AF65-F5344CB8AC3E}">
        <p14:creationId xmlns:p14="http://schemas.microsoft.com/office/powerpoint/2010/main" val="427263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18</a:t>
            </a:fld>
            <a:endParaRPr lang="en-US"/>
          </a:p>
        </p:txBody>
      </p:sp>
    </p:spTree>
    <p:extLst>
      <p:ext uri="{BB962C8B-B14F-4D97-AF65-F5344CB8AC3E}">
        <p14:creationId xmlns:p14="http://schemas.microsoft.com/office/powerpoint/2010/main" val="325584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19</a:t>
            </a:fld>
            <a:endParaRPr lang="en-US"/>
          </a:p>
        </p:txBody>
      </p:sp>
    </p:spTree>
    <p:extLst>
      <p:ext uri="{BB962C8B-B14F-4D97-AF65-F5344CB8AC3E}">
        <p14:creationId xmlns:p14="http://schemas.microsoft.com/office/powerpoint/2010/main" val="91304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20</a:t>
            </a:fld>
            <a:endParaRPr lang="en-US"/>
          </a:p>
        </p:txBody>
      </p:sp>
    </p:spTree>
    <p:extLst>
      <p:ext uri="{BB962C8B-B14F-4D97-AF65-F5344CB8AC3E}">
        <p14:creationId xmlns:p14="http://schemas.microsoft.com/office/powerpoint/2010/main" val="385326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2B2A-8EE4-F807-780C-0099A1BDC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70E7E-3AE8-5BFE-B893-2B5158B533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2D170-897E-E635-C63D-A82526975EF2}"/>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5BFB571F-14A9-52B8-0F5C-7434AE22A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5D2F8-50DB-B9BE-3B96-E47964F9373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137729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CDDC-FC52-80E6-95CD-C1DAA81F16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8B76D-99A0-4B55-4A72-500F5731F0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DD4B4-97D7-E8D2-AB48-F70F970D6F17}"/>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38F5CEF8-975B-DF84-FB0B-936192398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4990E-7084-9865-4819-4DEAFC9D4EFE}"/>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250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BB213-D8E2-B693-AACA-9C5542DBF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F13A8C-8BEF-7F3E-69D7-269EC434B8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714B2-BAE8-DB32-169C-AA7829B63521}"/>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96CC11E5-A93E-9166-D08A-864AECC5D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5558C-1B73-0CC5-E3E0-72CECA1D416A}"/>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2124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8A84-7C09-7597-5118-125DB6821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65E2C-CA49-A447-D911-CB329B93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7EEA5-8953-F685-F08C-AF5C7937D8B0}"/>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DC7D5C2B-F978-6E83-0068-990D837B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3ADF6-89BD-CA5E-F049-E7D03A2F0B37}"/>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386903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3F0C-E48E-D332-D212-6DFFB1B08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BAD99-5238-C705-BB59-05E5152B2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539CF5-EC7E-F22D-BF9E-8A815E7D8F7A}"/>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5AED8276-4604-0314-F5B5-2627D032B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DD4EB-D9CC-4F1C-7A33-01AE5F80E059}"/>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71567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B4D7-5475-C820-0FA6-51A372E2A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A6524-BC24-B629-B4D8-7E5AFC632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5BEB8D-070D-C899-AB9F-FF5DE3DB25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475756-52FA-CBD9-9CEA-ED714BBA87AF}"/>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CD1FB4CE-CEA7-F32E-2B5B-1467FB14B1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684A1-CCB3-D905-FE95-B81538C597B9}"/>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15246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C354-B9B3-DE6B-8EFE-2BAEF3C6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3187B-3063-07D0-EF1E-94B48B7C1A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6BC2-7BF1-81F7-FC54-2A3197801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3E452-6C0B-CBCB-062C-455A73AA7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1418F-83B2-2583-5C01-F5CA4263C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90F776-0440-67C9-FB9B-1EF22E600EB8}"/>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8" name="Footer Placeholder 7">
            <a:extLst>
              <a:ext uri="{FF2B5EF4-FFF2-40B4-BE49-F238E27FC236}">
                <a16:creationId xmlns:a16="http://schemas.microsoft.com/office/drawing/2014/main" id="{4D63C7B0-0E0D-F4E4-DB0E-6EC4959FDC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BB8B8-C1ED-6EFA-EDC8-D3DD2304A34E}"/>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185601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6314-01EA-66AB-A40C-893DB4322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9B3915-7702-1F13-6174-602DA4803A25}"/>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4" name="Footer Placeholder 3">
            <a:extLst>
              <a:ext uri="{FF2B5EF4-FFF2-40B4-BE49-F238E27FC236}">
                <a16:creationId xmlns:a16="http://schemas.microsoft.com/office/drawing/2014/main" id="{F82FA4B1-8046-6A9A-C84E-32ECC348A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70563-0BFF-7C61-BCB4-764111709204}"/>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696282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68377C-FB41-2F36-244C-270AE932BE53}"/>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3" name="Footer Placeholder 2">
            <a:extLst>
              <a:ext uri="{FF2B5EF4-FFF2-40B4-BE49-F238E27FC236}">
                <a16:creationId xmlns:a16="http://schemas.microsoft.com/office/drawing/2014/main" id="{F13E1507-B023-1856-F126-F83C7353B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548288-6C31-537F-62FE-E2B67D0C1085}"/>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4066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44F1-C10D-F1C3-2712-80796F89A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CCBB5B-82D7-0F1D-A25C-3CCE2D83C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74A7B-472C-1067-5BF2-D479E0720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DE415-940C-A22F-8738-D43B9C8D5259}"/>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7E42E22D-4A0D-AC61-F107-C5AA03210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9C9AA-8EE1-AB4C-7118-3F5F1C1FD51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92230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6E6C-D0A3-E7AD-587D-D2B64E21C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45C6F6-1DF6-C483-9908-66EBF627D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865B-102C-DAF0-DD8A-21B7C464A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AB962-0885-FAAB-829A-380FC481FDB0}"/>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721BCADD-B33C-3E65-8837-4033D81AA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0481A-565A-3D32-9AEF-ECE769315CD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5690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D47099-E672-4713-AB0B-BE12ED775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17E36A-9D68-95EF-7229-DD36D3FA2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C0793-04BD-7EF1-E275-1D6114366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3DC586C1-B26D-9727-F189-974F8618C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84051A-102F-D5CF-8D4C-2F2C0E8AC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3DA5E-327D-4D1A-BD04-A5A69604E608}" type="slidenum">
              <a:rPr lang="en-US" smtClean="0"/>
              <a:t>‹#›</a:t>
            </a:fld>
            <a:endParaRPr lang="en-US"/>
          </a:p>
        </p:txBody>
      </p:sp>
    </p:spTree>
    <p:extLst>
      <p:ext uri="{BB962C8B-B14F-4D97-AF65-F5344CB8AC3E}">
        <p14:creationId xmlns:p14="http://schemas.microsoft.com/office/powerpoint/2010/main" val="189331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AF6BBDB-FDC4-8A35-04B8-AD92FBC067F5}"/>
              </a:ext>
            </a:extLst>
          </p:cNvPr>
          <p:cNvSpPr>
            <a:spLocks noGrp="1"/>
          </p:cNvSpPr>
          <p:nvPr>
            <p:ph type="subTitle" idx="1"/>
          </p:nvPr>
        </p:nvSpPr>
        <p:spPr>
          <a:xfrm>
            <a:off x="804672" y="3428999"/>
            <a:ext cx="4805691" cy="838831"/>
          </a:xfrm>
        </p:spPr>
        <p:txBody>
          <a:bodyPr anchor="b">
            <a:normAutofit/>
          </a:bodyPr>
          <a:lstStyle/>
          <a:p>
            <a:pPr algn="l"/>
            <a:r>
              <a:rPr lang="en-US" sz="2000">
                <a:solidFill>
                  <a:schemeClr val="tx2"/>
                </a:solidFill>
              </a:rPr>
              <a:t>Data Science Interview Challenge</a:t>
            </a:r>
          </a:p>
        </p:txBody>
      </p:sp>
      <p:grpSp>
        <p:nvGrpSpPr>
          <p:cNvPr id="1054" name="Group 105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055" name="Freeform: Shape 105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Freeform: Shape 105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Freeform: Shape 105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8" name="Freeform: Shape 105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SANOFI | Hedefler İçin İş Dünyası">
            <a:extLst>
              <a:ext uri="{FF2B5EF4-FFF2-40B4-BE49-F238E27FC236}">
                <a16:creationId xmlns:a16="http://schemas.microsoft.com/office/drawing/2014/main" id="{AC8FB88F-F3C9-4F37-83EF-F631D92F42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9323" y="3010492"/>
            <a:ext cx="4141760" cy="151827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D7A007-5DE1-5BE8-2DF8-BFDF0E694568}"/>
              </a:ext>
            </a:extLst>
          </p:cNvPr>
          <p:cNvSpPr txBox="1"/>
          <p:nvPr/>
        </p:nvSpPr>
        <p:spPr>
          <a:xfrm>
            <a:off x="5515897" y="163898"/>
            <a:ext cx="5653548" cy="1200329"/>
          </a:xfrm>
          <a:prstGeom prst="rect">
            <a:avLst/>
          </a:prstGeom>
          <a:noFill/>
        </p:spPr>
        <p:txBody>
          <a:bodyPr wrap="square" rtlCol="0">
            <a:spAutoFit/>
          </a:bodyPr>
          <a:lstStyle/>
          <a:p>
            <a:r>
              <a:rPr lang="en-US" dirty="0"/>
              <a:t>Most of the QC Tests don’t have value. I wanted to sort number of QC Test with value for each input</a:t>
            </a:r>
          </a:p>
          <a:p>
            <a:endParaRPr lang="en-US" dirty="0"/>
          </a:p>
          <a:p>
            <a:endParaRPr lang="en-US" dirty="0"/>
          </a:p>
        </p:txBody>
      </p:sp>
      <p:sp>
        <p:nvSpPr>
          <p:cNvPr id="9" name="TextBox 8">
            <a:extLst>
              <a:ext uri="{FF2B5EF4-FFF2-40B4-BE49-F238E27FC236}">
                <a16:creationId xmlns:a16="http://schemas.microsoft.com/office/drawing/2014/main" id="{EC66F068-C3D8-BEFA-8180-2F79ADCC7695}"/>
              </a:ext>
            </a:extLst>
          </p:cNvPr>
          <p:cNvSpPr txBox="1"/>
          <p:nvPr/>
        </p:nvSpPr>
        <p:spPr>
          <a:xfrm>
            <a:off x="255639" y="1691942"/>
            <a:ext cx="4483510" cy="369332"/>
          </a:xfrm>
          <a:prstGeom prst="rect">
            <a:avLst/>
          </a:prstGeom>
          <a:noFill/>
        </p:spPr>
        <p:txBody>
          <a:bodyPr wrap="square" rtlCol="0">
            <a:spAutoFit/>
          </a:bodyPr>
          <a:lstStyle/>
          <a:p>
            <a:r>
              <a:rPr lang="en-US" dirty="0"/>
              <a:t>Each input production units have 74 QC Tests</a:t>
            </a:r>
          </a:p>
        </p:txBody>
      </p:sp>
      <p:pic>
        <p:nvPicPr>
          <p:cNvPr id="12" name="Picture 2" descr="SANOFI | Hedefler İçin İş Dünyası">
            <a:extLst>
              <a:ext uri="{FF2B5EF4-FFF2-40B4-BE49-F238E27FC236}">
                <a16:creationId xmlns:a16="http://schemas.microsoft.com/office/drawing/2014/main" id="{60B9FDD8-4BC5-AD53-C1E8-AE086ABFAA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69444" y="0"/>
            <a:ext cx="1022555" cy="374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7CE7BD7-CEF5-4AF1-FAD6-E5D2081F61BC}"/>
              </a:ext>
            </a:extLst>
          </p:cNvPr>
          <p:cNvPicPr>
            <a:picLocks noChangeAspect="1"/>
          </p:cNvPicPr>
          <p:nvPr/>
        </p:nvPicPr>
        <p:blipFill rotWithShape="1">
          <a:blip r:embed="rId3"/>
          <a:srcRect r="52742" b="5950"/>
          <a:stretch/>
        </p:blipFill>
        <p:spPr>
          <a:xfrm rot="16200000">
            <a:off x="1103327" y="1342446"/>
            <a:ext cx="3296265" cy="4991641"/>
          </a:xfrm>
          <a:prstGeom prst="rect">
            <a:avLst/>
          </a:prstGeom>
        </p:spPr>
      </p:pic>
      <p:pic>
        <p:nvPicPr>
          <p:cNvPr id="14" name="Picture 13">
            <a:extLst>
              <a:ext uri="{FF2B5EF4-FFF2-40B4-BE49-F238E27FC236}">
                <a16:creationId xmlns:a16="http://schemas.microsoft.com/office/drawing/2014/main" id="{DB7F5A9A-ABFD-E635-0E25-07483C9C77E4}"/>
              </a:ext>
            </a:extLst>
          </p:cNvPr>
          <p:cNvPicPr>
            <a:picLocks noChangeAspect="1"/>
          </p:cNvPicPr>
          <p:nvPr/>
        </p:nvPicPr>
        <p:blipFill rotWithShape="1">
          <a:blip r:embed="rId4"/>
          <a:srcRect l="23710" t="32581" r="39516" b="24156"/>
          <a:stretch/>
        </p:blipFill>
        <p:spPr>
          <a:xfrm>
            <a:off x="509705" y="2437169"/>
            <a:ext cx="4483510" cy="2802194"/>
          </a:xfrm>
          <a:prstGeom prst="rect">
            <a:avLst/>
          </a:prstGeom>
        </p:spPr>
      </p:pic>
      <p:pic>
        <p:nvPicPr>
          <p:cNvPr id="15" name="Picture 14">
            <a:extLst>
              <a:ext uri="{FF2B5EF4-FFF2-40B4-BE49-F238E27FC236}">
                <a16:creationId xmlns:a16="http://schemas.microsoft.com/office/drawing/2014/main" id="{47A1B9A9-3197-ABC7-EF8E-E6A3EA538C20}"/>
              </a:ext>
            </a:extLst>
          </p:cNvPr>
          <p:cNvPicPr>
            <a:picLocks noChangeAspect="1"/>
          </p:cNvPicPr>
          <p:nvPr/>
        </p:nvPicPr>
        <p:blipFill rotWithShape="1">
          <a:blip r:embed="rId3"/>
          <a:srcRect r="52742" b="5950"/>
          <a:stretch/>
        </p:blipFill>
        <p:spPr>
          <a:xfrm rot="16200000">
            <a:off x="7407722" y="-992964"/>
            <a:ext cx="2541639" cy="6325288"/>
          </a:xfrm>
          <a:prstGeom prst="rect">
            <a:avLst/>
          </a:prstGeom>
        </p:spPr>
      </p:pic>
      <p:pic>
        <p:nvPicPr>
          <p:cNvPr id="16" name="Picture 15">
            <a:extLst>
              <a:ext uri="{FF2B5EF4-FFF2-40B4-BE49-F238E27FC236}">
                <a16:creationId xmlns:a16="http://schemas.microsoft.com/office/drawing/2014/main" id="{022FDA29-D840-3BDD-10E4-13E0B9D44E78}"/>
              </a:ext>
            </a:extLst>
          </p:cNvPr>
          <p:cNvPicPr>
            <a:picLocks noChangeAspect="1"/>
          </p:cNvPicPr>
          <p:nvPr/>
        </p:nvPicPr>
        <p:blipFill rotWithShape="1">
          <a:blip r:embed="rId5"/>
          <a:srcRect l="23629" t="37590" r="30322" b="25674"/>
          <a:stretch/>
        </p:blipFill>
        <p:spPr>
          <a:xfrm>
            <a:off x="5769963" y="1000430"/>
            <a:ext cx="5653549" cy="2379407"/>
          </a:xfrm>
          <a:prstGeom prst="rect">
            <a:avLst/>
          </a:prstGeom>
        </p:spPr>
      </p:pic>
      <p:pic>
        <p:nvPicPr>
          <p:cNvPr id="17" name="Picture 16">
            <a:extLst>
              <a:ext uri="{FF2B5EF4-FFF2-40B4-BE49-F238E27FC236}">
                <a16:creationId xmlns:a16="http://schemas.microsoft.com/office/drawing/2014/main" id="{50369F9F-E290-4886-8E25-4DFCA5401F4D}"/>
              </a:ext>
            </a:extLst>
          </p:cNvPr>
          <p:cNvPicPr>
            <a:picLocks noChangeAspect="1"/>
          </p:cNvPicPr>
          <p:nvPr/>
        </p:nvPicPr>
        <p:blipFill rotWithShape="1">
          <a:blip r:embed="rId3"/>
          <a:srcRect r="52742" b="5950"/>
          <a:stretch/>
        </p:blipFill>
        <p:spPr>
          <a:xfrm rot="16200000">
            <a:off x="7020577" y="2037391"/>
            <a:ext cx="3315930" cy="6325288"/>
          </a:xfrm>
          <a:prstGeom prst="rect">
            <a:avLst/>
          </a:prstGeom>
        </p:spPr>
      </p:pic>
      <p:pic>
        <p:nvPicPr>
          <p:cNvPr id="18" name="Picture 17">
            <a:extLst>
              <a:ext uri="{FF2B5EF4-FFF2-40B4-BE49-F238E27FC236}">
                <a16:creationId xmlns:a16="http://schemas.microsoft.com/office/drawing/2014/main" id="{401ED6A1-913B-87E9-EBA7-01D7E9D6512B}"/>
              </a:ext>
            </a:extLst>
          </p:cNvPr>
          <p:cNvPicPr>
            <a:picLocks noChangeAspect="1"/>
          </p:cNvPicPr>
          <p:nvPr/>
        </p:nvPicPr>
        <p:blipFill rotWithShape="1">
          <a:blip r:embed="rId6"/>
          <a:srcRect l="23548" t="15123" r="30081" b="38425"/>
          <a:stretch/>
        </p:blipFill>
        <p:spPr>
          <a:xfrm>
            <a:off x="5730435" y="3668319"/>
            <a:ext cx="5653549" cy="3008672"/>
          </a:xfrm>
          <a:prstGeom prst="rect">
            <a:avLst/>
          </a:prstGeom>
        </p:spPr>
      </p:pic>
    </p:spTree>
    <p:extLst>
      <p:ext uri="{BB962C8B-B14F-4D97-AF65-F5344CB8AC3E}">
        <p14:creationId xmlns:p14="http://schemas.microsoft.com/office/powerpoint/2010/main" val="261958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NOFI | Hedefler İçin İş Dünyası">
            <a:extLst>
              <a:ext uri="{FF2B5EF4-FFF2-40B4-BE49-F238E27FC236}">
                <a16:creationId xmlns:a16="http://schemas.microsoft.com/office/drawing/2014/main" id="{EF0A106A-55BE-C44B-3B9B-E6C230EF5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36963" y="0"/>
            <a:ext cx="1855037" cy="6800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BA73F6-5330-EF12-E501-128540BFA558}"/>
              </a:ext>
            </a:extLst>
          </p:cNvPr>
          <p:cNvSpPr txBox="1"/>
          <p:nvPr/>
        </p:nvSpPr>
        <p:spPr>
          <a:xfrm>
            <a:off x="998850" y="3557345"/>
            <a:ext cx="6810442" cy="2106346"/>
          </a:xfrm>
          <a:prstGeom prst="rect">
            <a:avLst/>
          </a:prstGeom>
          <a:noFill/>
        </p:spPr>
        <p:txBody>
          <a:bodyPr wrap="square" rtlCol="0">
            <a:spAutoFit/>
          </a:bodyPr>
          <a:lstStyle/>
          <a:p>
            <a:pPr defTabSz="786384">
              <a:spcAft>
                <a:spcPts val="600"/>
              </a:spcAft>
            </a:pPr>
            <a:r>
              <a:rPr lang="en-US" sz="1548" kern="1200" dirty="0">
                <a:solidFill>
                  <a:schemeClr val="tx1"/>
                </a:solidFill>
                <a:latin typeface="+mn-lt"/>
                <a:ea typeface="+mn-ea"/>
                <a:cs typeface="+mn-cs"/>
              </a:rPr>
              <a:t>Those QC Test are common in every input products and they have a value</a:t>
            </a:r>
          </a:p>
          <a:p>
            <a:pPr defTabSz="786384">
              <a:spcAft>
                <a:spcPts val="600"/>
              </a:spcAft>
            </a:pPr>
            <a:endParaRPr lang="en-US" sz="1548" kern="1200" dirty="0">
              <a:solidFill>
                <a:schemeClr val="tx1"/>
              </a:solidFill>
              <a:latin typeface="+mn-lt"/>
              <a:ea typeface="+mn-ea"/>
              <a:cs typeface="+mn-cs"/>
            </a:endParaRPr>
          </a:p>
          <a:p>
            <a:pPr defTabSz="786384">
              <a:spcAft>
                <a:spcPts val="600"/>
              </a:spcAft>
            </a:pPr>
            <a:endParaRPr lang="en-US" sz="1548" kern="1200" dirty="0">
              <a:solidFill>
                <a:schemeClr val="tx1"/>
              </a:solidFill>
              <a:latin typeface="+mn-lt"/>
              <a:ea typeface="+mn-ea"/>
              <a:cs typeface="+mn-cs"/>
            </a:endParaRPr>
          </a:p>
          <a:p>
            <a:pPr defTabSz="786384">
              <a:spcAft>
                <a:spcPts val="600"/>
              </a:spcAft>
            </a:pPr>
            <a:r>
              <a:rPr lang="en-US" sz="1548" kern="1200" dirty="0">
                <a:solidFill>
                  <a:schemeClr val="tx1"/>
                </a:solidFill>
                <a:latin typeface="+mn-lt"/>
                <a:ea typeface="+mn-ea"/>
                <a:cs typeface="+mn-cs"/>
              </a:rPr>
              <a:t>** Addition to that, I believed the attributes which are numerical can be much meaningful comparison with categorical attributes. However, without any time limitations, I may add other features as existing or not (0,1)</a:t>
            </a:r>
          </a:p>
          <a:p>
            <a:pPr defTabSz="786384">
              <a:spcAft>
                <a:spcPts val="600"/>
              </a:spcAft>
            </a:pPr>
            <a:r>
              <a:rPr lang="en-US" sz="1548" dirty="0"/>
              <a:t>But this time I added only 4 of them</a:t>
            </a:r>
            <a:endParaRPr lang="en-US" dirty="0"/>
          </a:p>
        </p:txBody>
      </p:sp>
      <p:pic>
        <p:nvPicPr>
          <p:cNvPr id="11" name="Picture 10">
            <a:extLst>
              <a:ext uri="{FF2B5EF4-FFF2-40B4-BE49-F238E27FC236}">
                <a16:creationId xmlns:a16="http://schemas.microsoft.com/office/drawing/2014/main" id="{E9ED4E77-4EFF-AA3F-33D0-E3827CD60194}"/>
              </a:ext>
            </a:extLst>
          </p:cNvPr>
          <p:cNvPicPr>
            <a:picLocks noChangeAspect="1"/>
          </p:cNvPicPr>
          <p:nvPr/>
        </p:nvPicPr>
        <p:blipFill rotWithShape="1">
          <a:blip r:embed="rId3"/>
          <a:srcRect r="52742" b="5950"/>
          <a:stretch/>
        </p:blipFill>
        <p:spPr>
          <a:xfrm rot="16200000">
            <a:off x="3397364" y="-2227325"/>
            <a:ext cx="3067029" cy="8111615"/>
          </a:xfrm>
          <a:prstGeom prst="rect">
            <a:avLst/>
          </a:prstGeom>
        </p:spPr>
      </p:pic>
      <p:pic>
        <p:nvPicPr>
          <p:cNvPr id="12" name="Picture 11">
            <a:extLst>
              <a:ext uri="{FF2B5EF4-FFF2-40B4-BE49-F238E27FC236}">
                <a16:creationId xmlns:a16="http://schemas.microsoft.com/office/drawing/2014/main" id="{D85492A1-D6EB-2764-51F4-D094BE48ED0E}"/>
              </a:ext>
            </a:extLst>
          </p:cNvPr>
          <p:cNvPicPr>
            <a:picLocks noChangeAspect="1"/>
          </p:cNvPicPr>
          <p:nvPr/>
        </p:nvPicPr>
        <p:blipFill rotWithShape="1">
          <a:blip r:embed="rId4"/>
          <a:srcRect l="23790" t="45332" r="8710" b="13985"/>
          <a:stretch/>
        </p:blipFill>
        <p:spPr>
          <a:xfrm>
            <a:off x="1366813" y="680013"/>
            <a:ext cx="7152245" cy="2290086"/>
          </a:xfrm>
          <a:prstGeom prst="rect">
            <a:avLst/>
          </a:prstGeom>
        </p:spPr>
      </p:pic>
      <p:sp>
        <p:nvSpPr>
          <p:cNvPr id="13" name="Rectangle 12">
            <a:extLst>
              <a:ext uri="{FF2B5EF4-FFF2-40B4-BE49-F238E27FC236}">
                <a16:creationId xmlns:a16="http://schemas.microsoft.com/office/drawing/2014/main" id="{F0EABBEA-99A9-0EBC-BEFA-61A57B8A770B}"/>
              </a:ext>
            </a:extLst>
          </p:cNvPr>
          <p:cNvSpPr>
            <a:spLocks/>
          </p:cNvSpPr>
          <p:nvPr/>
        </p:nvSpPr>
        <p:spPr>
          <a:xfrm>
            <a:off x="1426630" y="2613002"/>
            <a:ext cx="1811560" cy="247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a16="http://schemas.microsoft.com/office/drawing/2014/main" id="{ED461CA8-D7B7-67DA-2CBA-2108B832DAB7}"/>
              </a:ext>
            </a:extLst>
          </p:cNvPr>
          <p:cNvPicPr>
            <a:picLocks noChangeAspect="1"/>
          </p:cNvPicPr>
          <p:nvPr/>
        </p:nvPicPr>
        <p:blipFill rotWithShape="1">
          <a:blip r:embed="rId3"/>
          <a:srcRect r="52742" b="5950"/>
          <a:stretch/>
        </p:blipFill>
        <p:spPr>
          <a:xfrm rot="16200000">
            <a:off x="8643769" y="3303114"/>
            <a:ext cx="3296265" cy="3548036"/>
          </a:xfrm>
          <a:prstGeom prst="rect">
            <a:avLst/>
          </a:prstGeom>
        </p:spPr>
      </p:pic>
      <p:pic>
        <p:nvPicPr>
          <p:cNvPr id="16" name="Picture 15">
            <a:extLst>
              <a:ext uri="{FF2B5EF4-FFF2-40B4-BE49-F238E27FC236}">
                <a16:creationId xmlns:a16="http://schemas.microsoft.com/office/drawing/2014/main" id="{AE899AF3-2EFD-1C79-91EF-6A0411CAF84C}"/>
              </a:ext>
            </a:extLst>
          </p:cNvPr>
          <p:cNvPicPr>
            <a:picLocks noChangeAspect="1"/>
          </p:cNvPicPr>
          <p:nvPr/>
        </p:nvPicPr>
        <p:blipFill rotWithShape="1">
          <a:blip r:embed="rId5"/>
          <a:srcRect l="24194" t="45300" r="50726" b="8671"/>
          <a:stretch/>
        </p:blipFill>
        <p:spPr>
          <a:xfrm>
            <a:off x="8808142" y="3656965"/>
            <a:ext cx="3012954" cy="2937490"/>
          </a:xfrm>
          <a:prstGeom prst="rect">
            <a:avLst/>
          </a:prstGeom>
        </p:spPr>
      </p:pic>
    </p:spTree>
    <p:extLst>
      <p:ext uri="{BB962C8B-B14F-4D97-AF65-F5344CB8AC3E}">
        <p14:creationId xmlns:p14="http://schemas.microsoft.com/office/powerpoint/2010/main" val="153288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NOFI | Hedefler İçin İş Dünyası">
            <a:extLst>
              <a:ext uri="{FF2B5EF4-FFF2-40B4-BE49-F238E27FC236}">
                <a16:creationId xmlns:a16="http://schemas.microsoft.com/office/drawing/2014/main" id="{EF0A106A-55BE-C44B-3B9B-E6C230EF5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27960" y="0"/>
            <a:ext cx="1564040" cy="5733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BA73F6-5330-EF12-E501-128540BFA558}"/>
              </a:ext>
            </a:extLst>
          </p:cNvPr>
          <p:cNvSpPr txBox="1"/>
          <p:nvPr/>
        </p:nvSpPr>
        <p:spPr>
          <a:xfrm>
            <a:off x="331003" y="4121985"/>
            <a:ext cx="4044352" cy="1220847"/>
          </a:xfrm>
          <a:prstGeom prst="rect">
            <a:avLst/>
          </a:prstGeom>
          <a:noFill/>
        </p:spPr>
        <p:txBody>
          <a:bodyPr wrap="square" rtlCol="0">
            <a:spAutoFit/>
          </a:bodyPr>
          <a:lstStyle/>
          <a:p>
            <a:pPr defTabSz="660563">
              <a:spcAft>
                <a:spcPts val="504"/>
              </a:spcAft>
            </a:pPr>
            <a:r>
              <a:rPr lang="en-US" sz="1300" kern="1200" dirty="0">
                <a:solidFill>
                  <a:schemeClr val="tx1"/>
                </a:solidFill>
                <a:latin typeface="+mn-lt"/>
                <a:ea typeface="+mn-ea"/>
                <a:cs typeface="+mn-cs"/>
              </a:rPr>
              <a:t>Those QC Test are common in every output products and they have a value</a:t>
            </a:r>
          </a:p>
          <a:p>
            <a:pPr defTabSz="660563">
              <a:spcAft>
                <a:spcPts val="504"/>
              </a:spcAft>
            </a:pPr>
            <a:endParaRPr lang="en-US" sz="1300" kern="1200" dirty="0">
              <a:solidFill>
                <a:schemeClr val="tx1"/>
              </a:solidFill>
              <a:latin typeface="+mn-lt"/>
              <a:ea typeface="+mn-ea"/>
              <a:cs typeface="+mn-cs"/>
            </a:endParaRPr>
          </a:p>
          <a:p>
            <a:pPr defTabSz="660563">
              <a:spcAft>
                <a:spcPts val="504"/>
              </a:spcAft>
            </a:pPr>
            <a:r>
              <a:rPr lang="en-US" sz="1300" kern="1200" dirty="0">
                <a:solidFill>
                  <a:schemeClr val="tx1"/>
                </a:solidFill>
                <a:latin typeface="+mn-lt"/>
                <a:ea typeface="+mn-ea"/>
                <a:cs typeface="+mn-cs"/>
              </a:rPr>
              <a:t>Same with inputs, categorical features can be added in future developments</a:t>
            </a:r>
          </a:p>
        </p:txBody>
      </p:sp>
      <p:pic>
        <p:nvPicPr>
          <p:cNvPr id="13" name="Picture 12">
            <a:extLst>
              <a:ext uri="{FF2B5EF4-FFF2-40B4-BE49-F238E27FC236}">
                <a16:creationId xmlns:a16="http://schemas.microsoft.com/office/drawing/2014/main" id="{A2B48B52-1A11-1A94-2FE6-BD6252B09AEF}"/>
              </a:ext>
            </a:extLst>
          </p:cNvPr>
          <p:cNvPicPr>
            <a:picLocks noChangeAspect="1"/>
          </p:cNvPicPr>
          <p:nvPr/>
        </p:nvPicPr>
        <p:blipFill rotWithShape="1">
          <a:blip r:embed="rId3"/>
          <a:srcRect r="52742" b="5950"/>
          <a:stretch/>
        </p:blipFill>
        <p:spPr>
          <a:xfrm rot="16200000">
            <a:off x="2590642" y="-1844267"/>
            <a:ext cx="3588621" cy="7325057"/>
          </a:xfrm>
          <a:prstGeom prst="rect">
            <a:avLst/>
          </a:prstGeom>
        </p:spPr>
      </p:pic>
      <p:pic>
        <p:nvPicPr>
          <p:cNvPr id="14" name="Picture 13">
            <a:extLst>
              <a:ext uri="{FF2B5EF4-FFF2-40B4-BE49-F238E27FC236}">
                <a16:creationId xmlns:a16="http://schemas.microsoft.com/office/drawing/2014/main" id="{DF179168-65DD-475D-E6D7-DECC5D3266FD}"/>
              </a:ext>
            </a:extLst>
          </p:cNvPr>
          <p:cNvPicPr>
            <a:picLocks noChangeAspect="1"/>
          </p:cNvPicPr>
          <p:nvPr/>
        </p:nvPicPr>
        <p:blipFill rotWithShape="1">
          <a:blip r:embed="rId4"/>
          <a:srcRect l="22523" t="20588" r="8607" b="20513"/>
          <a:stretch/>
        </p:blipFill>
        <p:spPr>
          <a:xfrm>
            <a:off x="910700" y="210023"/>
            <a:ext cx="6916060" cy="3216476"/>
          </a:xfrm>
          <a:prstGeom prst="rect">
            <a:avLst/>
          </a:prstGeom>
        </p:spPr>
      </p:pic>
      <p:sp>
        <p:nvSpPr>
          <p:cNvPr id="16" name="Rectangle 15">
            <a:extLst>
              <a:ext uri="{FF2B5EF4-FFF2-40B4-BE49-F238E27FC236}">
                <a16:creationId xmlns:a16="http://schemas.microsoft.com/office/drawing/2014/main" id="{C2A4D047-06D3-C6AE-2DF7-A9CF7065B900}"/>
              </a:ext>
            </a:extLst>
          </p:cNvPr>
          <p:cNvSpPr>
            <a:spLocks/>
          </p:cNvSpPr>
          <p:nvPr/>
        </p:nvSpPr>
        <p:spPr>
          <a:xfrm>
            <a:off x="1018856" y="2179793"/>
            <a:ext cx="1172854" cy="1166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0" name="Picture 19">
            <a:extLst>
              <a:ext uri="{FF2B5EF4-FFF2-40B4-BE49-F238E27FC236}">
                <a16:creationId xmlns:a16="http://schemas.microsoft.com/office/drawing/2014/main" id="{A9BB515A-3622-F97A-47F2-633B8946C541}"/>
              </a:ext>
            </a:extLst>
          </p:cNvPr>
          <p:cNvPicPr>
            <a:picLocks noChangeAspect="1"/>
          </p:cNvPicPr>
          <p:nvPr/>
        </p:nvPicPr>
        <p:blipFill rotWithShape="1">
          <a:blip r:embed="rId3"/>
          <a:srcRect r="52742" b="5950"/>
          <a:stretch/>
        </p:blipFill>
        <p:spPr>
          <a:xfrm rot="16200000">
            <a:off x="7068332" y="1690801"/>
            <a:ext cx="3069790" cy="6961236"/>
          </a:xfrm>
          <a:prstGeom prst="rect">
            <a:avLst/>
          </a:prstGeom>
        </p:spPr>
      </p:pic>
      <p:pic>
        <p:nvPicPr>
          <p:cNvPr id="22" name="Picture 21">
            <a:extLst>
              <a:ext uri="{FF2B5EF4-FFF2-40B4-BE49-F238E27FC236}">
                <a16:creationId xmlns:a16="http://schemas.microsoft.com/office/drawing/2014/main" id="{DA767C52-3642-285C-F2E2-991618739DA1}"/>
              </a:ext>
            </a:extLst>
          </p:cNvPr>
          <p:cNvPicPr>
            <a:picLocks noChangeAspect="1"/>
          </p:cNvPicPr>
          <p:nvPr/>
        </p:nvPicPr>
        <p:blipFill rotWithShape="1">
          <a:blip r:embed="rId5"/>
          <a:srcRect l="23952" t="45715" r="22368" b="10131"/>
          <a:stretch/>
        </p:blipFill>
        <p:spPr>
          <a:xfrm>
            <a:off x="5351216" y="3741506"/>
            <a:ext cx="6544672" cy="2859823"/>
          </a:xfrm>
          <a:prstGeom prst="rect">
            <a:avLst/>
          </a:prstGeom>
        </p:spPr>
      </p:pic>
    </p:spTree>
    <p:extLst>
      <p:ext uri="{BB962C8B-B14F-4D97-AF65-F5344CB8AC3E}">
        <p14:creationId xmlns:p14="http://schemas.microsoft.com/office/powerpoint/2010/main" val="206038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51CF6-F56C-41C2-188D-8D7FD4934D51}"/>
                  </a:ext>
                </a:extLst>
              </p:cNvPr>
              <p:cNvSpPr>
                <a:spLocks noGrp="1"/>
              </p:cNvSpPr>
              <p:nvPr>
                <p:ph idx="1"/>
              </p:nvPr>
            </p:nvSpPr>
            <p:spPr>
              <a:xfrm>
                <a:off x="6392583" y="4050890"/>
                <a:ext cx="4434721" cy="2305459"/>
              </a:xfrm>
            </p:spPr>
            <p:txBody>
              <a:bodyPr anchor="t">
                <a:normAutofit/>
              </a:bodyPr>
              <a:lstStyle/>
              <a:p>
                <a:pPr marL="0" indent="0">
                  <a:buNone/>
                </a:pPr>
                <a:r>
                  <a:rPr lang="en-US" sz="2400" dirty="0">
                    <a:solidFill>
                      <a:schemeClr val="tx1">
                        <a:alpha val="80000"/>
                      </a:schemeClr>
                    </a:solidFill>
                    <a:effectLst/>
                    <a:latin typeface="Calibri" panose="020F0502020204030204" pitchFamily="34" charset="0"/>
                    <a:ea typeface="DengXian" panose="02010600030101010101" pitchFamily="2" charset="-122"/>
                  </a:rPr>
                  <a:t>Using  </a:t>
                </a:r>
                <a14:m>
                  <m:oMath xmlns:m="http://schemas.openxmlformats.org/officeDocument/2006/math">
                    <m:nary>
                      <m:naryPr>
                        <m:chr m:val="∑"/>
                        <m:ctrlPr>
                          <a:rPr lang="en-US" sz="2400" i="1">
                            <a:solidFill>
                              <a:schemeClr val="tx1">
                                <a:alpha val="80000"/>
                              </a:schemeClr>
                            </a:solidFill>
                            <a:effectLst/>
                            <a:latin typeface="Cambria Math" panose="02040503050406030204" pitchFamily="18" charset="0"/>
                            <a:cs typeface="Calibri" panose="020F0502020204030204" pitchFamily="34" charset="0"/>
                          </a:rPr>
                        </m:ctrlPr>
                      </m:naryPr>
                      <m:sub>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𝑖</m:t>
                        </m:r>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=1</m:t>
                        </m:r>
                      </m:sub>
                      <m:sup>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𝑛</m:t>
                        </m:r>
                      </m:sup>
                      <m:e>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𝑄𝑖</m:t>
                        </m:r>
                      </m:e>
                    </m:nary>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m:t>
                    </m:r>
                    <m:f>
                      <m:fPr>
                        <m:ctrlPr>
                          <a:rPr lang="en-US" sz="2400" i="1">
                            <a:solidFill>
                              <a:schemeClr val="tx1">
                                <a:alpha val="80000"/>
                              </a:schemeClr>
                            </a:solidFill>
                            <a:effectLst/>
                            <a:latin typeface="Cambria Math" panose="02040503050406030204" pitchFamily="18" charset="0"/>
                            <a:cs typeface="Calibri" panose="020F0502020204030204" pitchFamily="34" charset="0"/>
                          </a:rPr>
                        </m:ctrlPr>
                      </m:fPr>
                      <m:num>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𝑄𝐶𝑖</m:t>
                        </m:r>
                      </m:num>
                      <m:den>
                        <m:nary>
                          <m:naryPr>
                            <m:chr m:val="∑"/>
                            <m:ctrlPr>
                              <a:rPr lang="en-US" sz="2400" i="1">
                                <a:solidFill>
                                  <a:schemeClr val="tx1">
                                    <a:alpha val="80000"/>
                                  </a:schemeClr>
                                </a:solidFill>
                                <a:effectLst/>
                                <a:latin typeface="Cambria Math" panose="02040503050406030204" pitchFamily="18" charset="0"/>
                                <a:cs typeface="Calibri" panose="020F0502020204030204" pitchFamily="34" charset="0"/>
                              </a:rPr>
                            </m:ctrlPr>
                          </m:naryPr>
                          <m:sub>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 </m:t>
                            </m:r>
                          </m:sub>
                          <m:sup>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 </m:t>
                            </m:r>
                          </m:sup>
                          <m:e>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𝑄𝑖</m:t>
                            </m:r>
                          </m:e>
                        </m:nary>
                      </m:den>
                    </m:f>
                  </m:oMath>
                </a14:m>
                <a:r>
                  <a:rPr lang="en-US" sz="2400" dirty="0">
                    <a:solidFill>
                      <a:schemeClr val="tx1">
                        <a:alpha val="80000"/>
                      </a:schemeClr>
                    </a:solidFill>
                  </a:rPr>
                  <a:t> </a:t>
                </a:r>
                <a:r>
                  <a:rPr lang="en-US" sz="2400" dirty="0">
                    <a:solidFill>
                      <a:schemeClr val="tx1">
                        <a:alpha val="80000"/>
                      </a:schemeClr>
                    </a:solidFill>
                    <a:latin typeface="Calibri" panose="020F0502020204030204" pitchFamily="34" charset="0"/>
                    <a:ea typeface="DengXian" panose="02010600030101010101" pitchFamily="2" charset="-122"/>
                  </a:rPr>
                  <a:t>formula, I have calculated selected feature’s weights</a:t>
                </a:r>
              </a:p>
            </p:txBody>
          </p:sp>
        </mc:Choice>
        <mc:Fallback xmlns="">
          <p:sp>
            <p:nvSpPr>
              <p:cNvPr id="3" name="Content Placeholder 2">
                <a:extLst>
                  <a:ext uri="{FF2B5EF4-FFF2-40B4-BE49-F238E27FC236}">
                    <a16:creationId xmlns:a16="http://schemas.microsoft.com/office/drawing/2014/main" id="{30A51CF6-F56C-41C2-188D-8D7FD4934D51}"/>
                  </a:ext>
                </a:extLst>
              </p:cNvPr>
              <p:cNvSpPr>
                <a:spLocks noGrp="1" noRot="1" noChangeAspect="1" noMove="1" noResize="1" noEditPoints="1" noAdjustHandles="1" noChangeArrowheads="1" noChangeShapeType="1" noTextEdit="1"/>
              </p:cNvSpPr>
              <p:nvPr>
                <p:ph idx="1"/>
              </p:nvPr>
            </p:nvSpPr>
            <p:spPr>
              <a:xfrm>
                <a:off x="6392583" y="4050890"/>
                <a:ext cx="4434721" cy="2305459"/>
              </a:xfrm>
              <a:blipFill>
                <a:blip r:embed="rId2"/>
                <a:stretch>
                  <a:fillRect l="-2201" r="-151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2" descr="SANOFI | Hedefler İçin İş Dünyası">
            <a:extLst>
              <a:ext uri="{FF2B5EF4-FFF2-40B4-BE49-F238E27FC236}">
                <a16:creationId xmlns:a16="http://schemas.microsoft.com/office/drawing/2014/main" id="{81E4C01D-45F7-11EB-3473-C2DE647ED0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27960" y="0"/>
            <a:ext cx="1564040" cy="5733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80E1EB6-42DA-96AB-8676-9D82A9FF24DF}"/>
              </a:ext>
            </a:extLst>
          </p:cNvPr>
          <p:cNvPicPr>
            <a:picLocks noChangeAspect="1"/>
          </p:cNvPicPr>
          <p:nvPr/>
        </p:nvPicPr>
        <p:blipFill rotWithShape="1">
          <a:blip r:embed="rId4"/>
          <a:srcRect l="23468" t="51404" r="36290" b="4804"/>
          <a:stretch/>
        </p:blipFill>
        <p:spPr>
          <a:xfrm>
            <a:off x="424317" y="3682283"/>
            <a:ext cx="4906298" cy="2836401"/>
          </a:xfrm>
          <a:prstGeom prst="rect">
            <a:avLst/>
          </a:prstGeom>
        </p:spPr>
      </p:pic>
      <p:sp>
        <p:nvSpPr>
          <p:cNvPr id="14" name="Rectangle 13">
            <a:extLst>
              <a:ext uri="{FF2B5EF4-FFF2-40B4-BE49-F238E27FC236}">
                <a16:creationId xmlns:a16="http://schemas.microsoft.com/office/drawing/2014/main" id="{AF16D891-E68B-8CD8-38F3-44731CFE6822}"/>
              </a:ext>
            </a:extLst>
          </p:cNvPr>
          <p:cNvSpPr/>
          <p:nvPr/>
        </p:nvSpPr>
        <p:spPr>
          <a:xfrm>
            <a:off x="0" y="0"/>
            <a:ext cx="579941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0F04913-E409-540D-484B-1DD9428DA1B1}"/>
              </a:ext>
            </a:extLst>
          </p:cNvPr>
          <p:cNvPicPr>
            <a:picLocks noChangeAspect="1"/>
          </p:cNvPicPr>
          <p:nvPr/>
        </p:nvPicPr>
        <p:blipFill rotWithShape="1">
          <a:blip r:embed="rId5"/>
          <a:srcRect r="52742" b="5950"/>
          <a:stretch/>
        </p:blipFill>
        <p:spPr>
          <a:xfrm rot="16200000">
            <a:off x="5246236" y="-3100639"/>
            <a:ext cx="1958021" cy="8805426"/>
          </a:xfrm>
          <a:prstGeom prst="rect">
            <a:avLst/>
          </a:prstGeom>
        </p:spPr>
      </p:pic>
      <p:pic>
        <p:nvPicPr>
          <p:cNvPr id="25" name="Picture 24">
            <a:extLst>
              <a:ext uri="{FF2B5EF4-FFF2-40B4-BE49-F238E27FC236}">
                <a16:creationId xmlns:a16="http://schemas.microsoft.com/office/drawing/2014/main" id="{3AA38019-1D41-CEC1-D59F-185F7F0C5CE0}"/>
              </a:ext>
            </a:extLst>
          </p:cNvPr>
          <p:cNvPicPr>
            <a:picLocks noChangeAspect="1"/>
          </p:cNvPicPr>
          <p:nvPr/>
        </p:nvPicPr>
        <p:blipFill rotWithShape="1">
          <a:blip r:embed="rId6"/>
          <a:srcRect l="24758" t="23776" r="1210" b="48444"/>
          <a:stretch/>
        </p:blipFill>
        <p:spPr>
          <a:xfrm>
            <a:off x="2310581" y="551445"/>
            <a:ext cx="7880402" cy="1570931"/>
          </a:xfrm>
          <a:prstGeom prst="rect">
            <a:avLst/>
          </a:prstGeom>
        </p:spPr>
      </p:pic>
    </p:spTree>
    <p:extLst>
      <p:ext uri="{BB962C8B-B14F-4D97-AF65-F5344CB8AC3E}">
        <p14:creationId xmlns:p14="http://schemas.microsoft.com/office/powerpoint/2010/main" val="206031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D6BBD5-7F15-2D48-252E-19E7E2F758B4}"/>
              </a:ext>
            </a:extLst>
          </p:cNvPr>
          <p:cNvSpPr>
            <a:spLocks noGrp="1"/>
          </p:cNvSpPr>
          <p:nvPr>
            <p:ph type="title"/>
          </p:nvPr>
        </p:nvSpPr>
        <p:spPr>
          <a:xfrm>
            <a:off x="621792" y="1161288"/>
            <a:ext cx="3602736" cy="4526280"/>
          </a:xfrm>
        </p:spPr>
        <p:txBody>
          <a:bodyPr>
            <a:normAutofit/>
          </a:bodyPr>
          <a:lstStyle/>
          <a:p>
            <a:r>
              <a:rPr lang="en-US" sz="4000"/>
              <a:t>Model Development</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7BDF09-2BE0-7500-60F9-265336EC7BE4}"/>
              </a:ext>
            </a:extLst>
          </p:cNvPr>
          <p:cNvSpPr>
            <a:spLocks noGrp="1"/>
          </p:cNvSpPr>
          <p:nvPr>
            <p:ph idx="1"/>
          </p:nvPr>
        </p:nvSpPr>
        <p:spPr>
          <a:xfrm>
            <a:off x="5434149" y="932688"/>
            <a:ext cx="5916603" cy="4992624"/>
          </a:xfrm>
        </p:spPr>
        <p:txBody>
          <a:bodyPr anchor="ctr">
            <a:normAutofit/>
          </a:bodyPr>
          <a:lstStyle/>
          <a:p>
            <a:r>
              <a:rPr lang="en-US" sz="2000" dirty="0"/>
              <a:t>To address the challenge, I explored several models known for their performance in predictive tasks. I experimented with regression models, decision trees, random forests, and gradient boosting. After rigorous experimentation and evaluation, I found that </a:t>
            </a:r>
            <a:r>
              <a:rPr lang="en-US" sz="2000" dirty="0" err="1"/>
              <a:t>XGBoost</a:t>
            </a:r>
            <a:r>
              <a:rPr lang="en-US" sz="2000" dirty="0"/>
              <a:t> (Extreme Gradient Boosting) outperformed other models consistently, exhibiting superior predictive capabilities</a:t>
            </a:r>
          </a:p>
        </p:txBody>
      </p:sp>
      <p:pic>
        <p:nvPicPr>
          <p:cNvPr id="4" name="Picture 2" descr="SANOFI | Hedefler İçin İş Dünyası">
            <a:extLst>
              <a:ext uri="{FF2B5EF4-FFF2-40B4-BE49-F238E27FC236}">
                <a16:creationId xmlns:a16="http://schemas.microsoft.com/office/drawing/2014/main" id="{E8514059-4E73-70DD-10AA-AAF2E91589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7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CE9BC-BFC8-9972-847D-5C52AE75BCDE}"/>
              </a:ext>
            </a:extLst>
          </p:cNvPr>
          <p:cNvSpPr>
            <a:spLocks noGrp="1"/>
          </p:cNvSpPr>
          <p:nvPr>
            <p:ph type="title"/>
          </p:nvPr>
        </p:nvSpPr>
        <p:spPr>
          <a:xfrm>
            <a:off x="6412091" y="1563329"/>
            <a:ext cx="4395340" cy="654577"/>
          </a:xfrm>
        </p:spPr>
        <p:txBody>
          <a:bodyPr vert="horz" lIns="91440" tIns="45720" rIns="91440" bIns="45720" rtlCol="0" anchor="b">
            <a:normAutofit/>
          </a:bodyPr>
          <a:lstStyle/>
          <a:p>
            <a:r>
              <a:rPr lang="en-US" sz="4000" kern="1200" dirty="0" err="1">
                <a:solidFill>
                  <a:schemeClr val="tx1"/>
                </a:solidFill>
                <a:latin typeface="+mj-lt"/>
                <a:ea typeface="+mj-ea"/>
                <a:cs typeface="+mj-cs"/>
              </a:rPr>
              <a:t>MixedLM</a:t>
            </a:r>
            <a:endParaRPr lang="en-US" sz="40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C79140-BF40-BD92-EE47-FC7A262C48A7}"/>
              </a:ext>
            </a:extLst>
          </p:cNvPr>
          <p:cNvPicPr>
            <a:picLocks noChangeAspect="1"/>
          </p:cNvPicPr>
          <p:nvPr/>
        </p:nvPicPr>
        <p:blipFill rotWithShape="1">
          <a:blip r:embed="rId3"/>
          <a:srcRect l="22904" t="19996" r="43790" b="18691"/>
          <a:stretch/>
        </p:blipFill>
        <p:spPr>
          <a:xfrm>
            <a:off x="279143" y="875071"/>
            <a:ext cx="5221625" cy="5118639"/>
          </a:xfrm>
          <a:prstGeom prst="rect">
            <a:avLst/>
          </a:prstGeom>
        </p:spPr>
      </p:pic>
      <p:sp>
        <p:nvSpPr>
          <p:cNvPr id="5" name="TextBox 4">
            <a:extLst>
              <a:ext uri="{FF2B5EF4-FFF2-40B4-BE49-F238E27FC236}">
                <a16:creationId xmlns:a16="http://schemas.microsoft.com/office/drawing/2014/main" id="{0350A561-C555-B7EC-45B8-FA0942A1B595}"/>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tx1">
                    <a:alpha val="80000"/>
                  </a:schemeClr>
                </a:solidFill>
              </a:rPr>
              <a:t>I Formulated the mixed-effects model that includes both the fixed effects and random effects. The model equation may look similar to the following:</a:t>
            </a:r>
          </a:p>
          <a:p>
            <a:pPr indent="-228600">
              <a:lnSpc>
                <a:spcPct val="90000"/>
              </a:lnSpc>
              <a:spcAft>
                <a:spcPts val="600"/>
              </a:spcAft>
              <a:buFont typeface="Arial" panose="020B0604020202020204" pitchFamily="34" charset="0"/>
              <a:buChar char="•"/>
            </a:pPr>
            <a:endParaRPr lang="en-US" sz="17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700" dirty="0">
                <a:solidFill>
                  <a:schemeClr val="tx1">
                    <a:alpha val="80000"/>
                  </a:schemeClr>
                </a:solidFill>
              </a:rPr>
              <a:t>Yield = β0 + β1 * Property1 + β2 * Property2 + ... + γ1 * ParentMaterial1 + γ2 * ParentMaterial2 + ...</a:t>
            </a:r>
          </a:p>
          <a:p>
            <a:pPr indent="-228600">
              <a:lnSpc>
                <a:spcPct val="90000"/>
              </a:lnSpc>
              <a:spcAft>
                <a:spcPts val="600"/>
              </a:spcAft>
              <a:buFont typeface="Arial" panose="020B0604020202020204" pitchFamily="34" charset="0"/>
              <a:buChar char="•"/>
            </a:pPr>
            <a:endParaRPr lang="en-US" sz="17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700" dirty="0">
                <a:solidFill>
                  <a:schemeClr val="tx1">
                    <a:alpha val="80000"/>
                  </a:schemeClr>
                </a:solidFill>
              </a:rPr>
              <a:t>In this equation, β0, β1, β2, ... represent the fixed-effect coefficients corresponding to the output material properties, while γ1, γ2, ... represent the random-effect coefficients corresponding to the parent materials.</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Picture 2" descr="SANOFI | Hedefler İçin İş Dünyası">
            <a:extLst>
              <a:ext uri="{FF2B5EF4-FFF2-40B4-BE49-F238E27FC236}">
                <a16:creationId xmlns:a16="http://schemas.microsoft.com/office/drawing/2014/main" id="{CE1A3619-D616-957F-6F5D-91437FE8DA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96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50FDE8-0E9C-4EEA-DF05-F5F3794991DC}"/>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Mean Squared Error: 0.002627305173815005</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Mean Absolute Error: 0.03891457478930359</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R-squared Score: 0.8794843101154103</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258955" y="907151"/>
            <a:ext cx="4395340" cy="654577"/>
          </a:xfrm>
        </p:spPr>
        <p:txBody>
          <a:bodyPr vert="horz" lIns="91440" tIns="45720" rIns="91440" bIns="45720" rtlCol="0" anchor="b">
            <a:normAutofit/>
          </a:bodyPr>
          <a:lstStyle/>
          <a:p>
            <a:r>
              <a:rPr lang="en-US" sz="4000" kern="1200" dirty="0" err="1">
                <a:solidFill>
                  <a:schemeClr val="tx1"/>
                </a:solidFill>
                <a:latin typeface="+mj-lt"/>
                <a:ea typeface="+mj-ea"/>
                <a:cs typeface="+mj-cs"/>
              </a:rPr>
              <a:t>XGBoost</a:t>
            </a:r>
            <a:endParaRPr lang="en-US" sz="4000" kern="1200" dirty="0">
              <a:solidFill>
                <a:schemeClr val="tx1"/>
              </a:solidFill>
              <a:latin typeface="+mj-lt"/>
              <a:ea typeface="+mj-ea"/>
              <a:cs typeface="+mj-cs"/>
            </a:endParaRP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BA837A1-ABF1-F728-FAAA-A6D2D4E8EC81}"/>
              </a:ext>
            </a:extLst>
          </p:cNvPr>
          <p:cNvPicPr>
            <a:picLocks noChangeAspect="1"/>
          </p:cNvPicPr>
          <p:nvPr/>
        </p:nvPicPr>
        <p:blipFill>
          <a:blip r:embed="rId4"/>
          <a:stretch>
            <a:fillRect/>
          </a:stretch>
        </p:blipFill>
        <p:spPr>
          <a:xfrm>
            <a:off x="0" y="2554855"/>
            <a:ext cx="12192000" cy="3395993"/>
          </a:xfrm>
          <a:prstGeom prst="rect">
            <a:avLst/>
          </a:prstGeom>
        </p:spPr>
      </p:pic>
    </p:spTree>
    <p:extLst>
      <p:ext uri="{BB962C8B-B14F-4D97-AF65-F5344CB8AC3E}">
        <p14:creationId xmlns:p14="http://schemas.microsoft.com/office/powerpoint/2010/main" val="47809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a:t>XGBoost</a:t>
            </a:r>
          </a:p>
        </p:txBody>
      </p:sp>
      <p:sp>
        <p:nvSpPr>
          <p:cNvPr id="11" name="TextBox 10">
            <a:extLst>
              <a:ext uri="{FF2B5EF4-FFF2-40B4-BE49-F238E27FC236}">
                <a16:creationId xmlns:a16="http://schemas.microsoft.com/office/drawing/2014/main" id="{BA50FDE8-0E9C-4EEA-DF05-F5F3794991DC}"/>
              </a:ext>
            </a:extLst>
          </p:cNvPr>
          <p:cNvSpPr txBox="1"/>
          <p:nvPr/>
        </p:nvSpPr>
        <p:spPr>
          <a:xfrm>
            <a:off x="838200" y="1825625"/>
            <a:ext cx="4152774" cy="43034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Mean Squared Error: 0.002627305173815005</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Mean Absolute Error: 0.03891457478930359</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R-squared Score: 0.8794843101154103</a:t>
            </a:r>
          </a:p>
        </p:txBody>
      </p:sp>
      <p:pic>
        <p:nvPicPr>
          <p:cNvPr id="3" name="Picture 2">
            <a:extLst>
              <a:ext uri="{FF2B5EF4-FFF2-40B4-BE49-F238E27FC236}">
                <a16:creationId xmlns:a16="http://schemas.microsoft.com/office/drawing/2014/main" id="{CA274BB1-5F09-35B9-4FD5-002D4C9E537C}"/>
              </a:ext>
            </a:extLst>
          </p:cNvPr>
          <p:cNvPicPr>
            <a:picLocks noChangeAspect="1"/>
          </p:cNvPicPr>
          <p:nvPr/>
        </p:nvPicPr>
        <p:blipFill rotWithShape="1">
          <a:blip r:embed="rId3"/>
          <a:srcRect r="2146" b="-1"/>
          <a:stretch/>
        </p:blipFill>
        <p:spPr>
          <a:xfrm>
            <a:off x="5183500" y="1904282"/>
            <a:ext cx="6170299" cy="4224808"/>
          </a:xfrm>
          <a:prstGeom prst="rect">
            <a:avLst/>
          </a:prstGeom>
        </p:spPr>
      </p:pic>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4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A50FDE8-0E9C-4EEA-DF05-F5F3794991DC}"/>
              </a:ext>
            </a:extLst>
          </p:cNvPr>
          <p:cNvSpPr txBox="1"/>
          <p:nvPr/>
        </p:nvSpPr>
        <p:spPr>
          <a:xfrm>
            <a:off x="7796660" y="1666876"/>
            <a:ext cx="3852415" cy="4600574"/>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1500" dirty="0"/>
              <a:t>Feature (x[0]): This represents the feature used for splitting the data at each node. It indicates which attribute or variable is considered to make decisions.</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Squared Error: The squared error is a measure of the quality of the split at each node. It quantifies the reduction in variance achieved by splitting the data based on the selected feature and threshold.</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Samples: This shows the number of samples or data points that reach a particular node. It gives an indication of how many observations are included in the specific node.</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Value: The value represents the predicted outcome or target variable at a leaf node. It shows the predicted value or class label for the samples that reach that particular node.</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7733454" y="1012299"/>
            <a:ext cx="4395340" cy="654577"/>
          </a:xfrm>
        </p:spPr>
        <p:txBody>
          <a:bodyPr vert="horz" lIns="91440" tIns="45720" rIns="91440" bIns="45720" rtlCol="0" anchor="b">
            <a:normAutofit/>
          </a:bodyPr>
          <a:lstStyle/>
          <a:p>
            <a:r>
              <a:rPr lang="en-US" sz="4000" kern="1200" dirty="0">
                <a:solidFill>
                  <a:schemeClr val="tx1"/>
                </a:solidFill>
                <a:latin typeface="+mj-lt"/>
                <a:ea typeface="+mj-ea"/>
                <a:cs typeface="+mj-cs"/>
              </a:rPr>
              <a:t>Random Forest</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1D8B92-BC21-6DFB-3690-671D4F9BBE2C}"/>
              </a:ext>
            </a:extLst>
          </p:cNvPr>
          <p:cNvPicPr>
            <a:picLocks noChangeAspect="1"/>
          </p:cNvPicPr>
          <p:nvPr/>
        </p:nvPicPr>
        <p:blipFill>
          <a:blip r:embed="rId4"/>
          <a:stretch>
            <a:fillRect/>
          </a:stretch>
        </p:blipFill>
        <p:spPr>
          <a:xfrm>
            <a:off x="0" y="180974"/>
            <a:ext cx="7581900" cy="6677026"/>
          </a:xfrm>
          <a:prstGeom prst="rect">
            <a:avLst/>
          </a:prstGeom>
        </p:spPr>
      </p:pic>
    </p:spTree>
    <p:extLst>
      <p:ext uri="{BB962C8B-B14F-4D97-AF65-F5344CB8AC3E}">
        <p14:creationId xmlns:p14="http://schemas.microsoft.com/office/powerpoint/2010/main" val="2013536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dirty="0"/>
              <a:t>Random Forest</a:t>
            </a:r>
          </a:p>
        </p:txBody>
      </p:sp>
      <p:sp>
        <p:nvSpPr>
          <p:cNvPr id="11" name="TextBox 10">
            <a:extLst>
              <a:ext uri="{FF2B5EF4-FFF2-40B4-BE49-F238E27FC236}">
                <a16:creationId xmlns:a16="http://schemas.microsoft.com/office/drawing/2014/main" id="{BA50FDE8-0E9C-4EEA-DF05-F5F3794991DC}"/>
              </a:ext>
            </a:extLst>
          </p:cNvPr>
          <p:cNvSpPr txBox="1"/>
          <p:nvPr/>
        </p:nvSpPr>
        <p:spPr>
          <a:xfrm>
            <a:off x="838200" y="1825625"/>
            <a:ext cx="4152774" cy="20605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Mean Squared Error: 0.0021643405846243835</a:t>
            </a:r>
          </a:p>
          <a:p>
            <a:pPr indent="-228600">
              <a:lnSpc>
                <a:spcPct val="90000"/>
              </a:lnSpc>
              <a:spcAft>
                <a:spcPts val="600"/>
              </a:spcAft>
              <a:buFont typeface="Arial" panose="020B0604020202020204" pitchFamily="34" charset="0"/>
              <a:buChar char="•"/>
            </a:pPr>
            <a:r>
              <a:rPr lang="en-US" sz="2000" dirty="0"/>
              <a:t>Mean Absolute Error: 0.03772994850349988</a:t>
            </a:r>
          </a:p>
          <a:p>
            <a:pPr indent="-228600">
              <a:lnSpc>
                <a:spcPct val="90000"/>
              </a:lnSpc>
              <a:spcAft>
                <a:spcPts val="600"/>
              </a:spcAft>
              <a:buFont typeface="Arial" panose="020B0604020202020204" pitchFamily="34" charset="0"/>
              <a:buChar char="•"/>
            </a:pPr>
            <a:r>
              <a:rPr lang="en-US" sz="2000" dirty="0"/>
              <a:t>R-squared Score: 0.9007207075520379</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34FD2A-5E1B-ADD6-1D34-3845BCA6F833}"/>
              </a:ext>
            </a:extLst>
          </p:cNvPr>
          <p:cNvPicPr>
            <a:picLocks noChangeAspect="1"/>
          </p:cNvPicPr>
          <p:nvPr/>
        </p:nvPicPr>
        <p:blipFill>
          <a:blip r:embed="rId4"/>
          <a:stretch>
            <a:fillRect/>
          </a:stretch>
        </p:blipFill>
        <p:spPr>
          <a:xfrm>
            <a:off x="4876800" y="1566862"/>
            <a:ext cx="6477000" cy="4333875"/>
          </a:xfrm>
          <a:prstGeom prst="rect">
            <a:avLst/>
          </a:prstGeom>
        </p:spPr>
      </p:pic>
    </p:spTree>
    <p:extLst>
      <p:ext uri="{BB962C8B-B14F-4D97-AF65-F5344CB8AC3E}">
        <p14:creationId xmlns:p14="http://schemas.microsoft.com/office/powerpoint/2010/main" val="3960344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015E966-ADF0-D22F-3106-8A65C9AD1820}"/>
              </a:ext>
            </a:extLst>
          </p:cNvPr>
          <p:cNvSpPr>
            <a:spLocks noGrp="1"/>
          </p:cNvSpPr>
          <p:nvPr>
            <p:ph type="title"/>
          </p:nvPr>
        </p:nvSpPr>
        <p:spPr>
          <a:xfrm>
            <a:off x="804672" y="1243013"/>
            <a:ext cx="3855720" cy="4371974"/>
          </a:xfrm>
        </p:spPr>
        <p:txBody>
          <a:bodyPr>
            <a:normAutofit/>
          </a:bodyPr>
          <a:lstStyle/>
          <a:p>
            <a:r>
              <a:rPr lang="en-US" sz="3600">
                <a:solidFill>
                  <a:schemeClr val="tx2"/>
                </a:solidFill>
              </a:rPr>
              <a:t>Introduction</a:t>
            </a:r>
          </a:p>
        </p:txBody>
      </p:sp>
      <p:grpSp>
        <p:nvGrpSpPr>
          <p:cNvPr id="13" name="Group 12">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4" name="Freeform: Shape 13">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2EAA33B9-4FD6-5CBD-B609-6990EA112EAA}"/>
              </a:ext>
            </a:extLst>
          </p:cNvPr>
          <p:cNvSpPr>
            <a:spLocks noGrp="1"/>
          </p:cNvSpPr>
          <p:nvPr>
            <p:ph idx="1"/>
          </p:nvPr>
        </p:nvSpPr>
        <p:spPr>
          <a:xfrm>
            <a:off x="6632812" y="1032987"/>
            <a:ext cx="4919108" cy="4792027"/>
          </a:xfrm>
        </p:spPr>
        <p:txBody>
          <a:bodyPr anchor="ctr">
            <a:normAutofit/>
          </a:bodyPr>
          <a:lstStyle/>
          <a:p>
            <a:r>
              <a:rPr lang="en-US" sz="2000">
                <a:solidFill>
                  <a:schemeClr val="tx2"/>
                </a:solidFill>
              </a:rPr>
              <a:t>Welcome to the Sanofi Challenge presentation. In this challenge, our objective was to construct models related to manufacturing yield that can help Sanofi process engineers answer their questions. I aimed to optimize the manufacturing process and identify key parameters that impact the yield.</a:t>
            </a:r>
          </a:p>
        </p:txBody>
      </p:sp>
      <p:pic>
        <p:nvPicPr>
          <p:cNvPr id="4" name="Picture 2" descr="SANOFI | Hedefler İçin İş Dünyası">
            <a:extLst>
              <a:ext uri="{FF2B5EF4-FFF2-40B4-BE49-F238E27FC236}">
                <a16:creationId xmlns:a16="http://schemas.microsoft.com/office/drawing/2014/main" id="{7B307B0D-4E49-8AAD-5B6F-AF32582243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A50FDE8-0E9C-4EEA-DF05-F5F3794991DC}"/>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Mean Squared Error: 0.005407334871249962</a:t>
            </a:r>
          </a:p>
          <a:p>
            <a:pPr indent="-228600">
              <a:lnSpc>
                <a:spcPct val="90000"/>
              </a:lnSpc>
              <a:spcAft>
                <a:spcPts val="600"/>
              </a:spcAft>
              <a:buFont typeface="Arial" panose="020B0604020202020204" pitchFamily="34" charset="0"/>
              <a:buChar char="•"/>
            </a:pPr>
            <a:r>
              <a:rPr lang="en-US" sz="1500" dirty="0"/>
              <a:t>Mean Absolute Error: 0.060793634256978576</a:t>
            </a:r>
          </a:p>
          <a:p>
            <a:pPr indent="-228600">
              <a:lnSpc>
                <a:spcPct val="90000"/>
              </a:lnSpc>
              <a:spcAft>
                <a:spcPts val="600"/>
              </a:spcAft>
              <a:buFont typeface="Arial" panose="020B0604020202020204" pitchFamily="34" charset="0"/>
              <a:buChar char="•"/>
            </a:pPr>
            <a:r>
              <a:rPr lang="en-US" sz="1500" dirty="0"/>
              <a:t>R-squared Score: 0.7519630764859242</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258955" y="907151"/>
            <a:ext cx="4395340" cy="654577"/>
          </a:xfrm>
        </p:spPr>
        <p:txBody>
          <a:bodyPr vert="horz" lIns="91440" tIns="45720" rIns="91440" bIns="45720" rtlCol="0" anchor="b">
            <a:normAutofit fontScale="90000"/>
          </a:bodyPr>
          <a:lstStyle/>
          <a:p>
            <a:r>
              <a:rPr lang="en-US" sz="4000" kern="1200" dirty="0">
                <a:solidFill>
                  <a:schemeClr val="tx1"/>
                </a:solidFill>
                <a:latin typeface="+mj-lt"/>
                <a:ea typeface="+mj-ea"/>
                <a:cs typeface="+mj-cs"/>
              </a:rPr>
              <a:t>Support Vector Machine (SVM)</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E7A98D-2BBD-7FFA-72DD-B3128A07A989}"/>
              </a:ext>
            </a:extLst>
          </p:cNvPr>
          <p:cNvPicPr>
            <a:picLocks noChangeAspect="1"/>
          </p:cNvPicPr>
          <p:nvPr/>
        </p:nvPicPr>
        <p:blipFill>
          <a:blip r:embed="rId4"/>
          <a:stretch>
            <a:fillRect/>
          </a:stretch>
        </p:blipFill>
        <p:spPr>
          <a:xfrm>
            <a:off x="3014151" y="2219326"/>
            <a:ext cx="5679610" cy="4557712"/>
          </a:xfrm>
          <a:prstGeom prst="rect">
            <a:avLst/>
          </a:prstGeom>
        </p:spPr>
      </p:pic>
    </p:spTree>
    <p:extLst>
      <p:ext uri="{BB962C8B-B14F-4D97-AF65-F5344CB8AC3E}">
        <p14:creationId xmlns:p14="http://schemas.microsoft.com/office/powerpoint/2010/main" val="288650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A8881F-DFFC-C729-6E28-7BF950966456}"/>
              </a:ext>
            </a:extLst>
          </p:cNvPr>
          <p:cNvSpPr>
            <a:spLocks noGrp="1"/>
          </p:cNvSpPr>
          <p:nvPr>
            <p:ph type="title"/>
          </p:nvPr>
        </p:nvSpPr>
        <p:spPr>
          <a:xfrm>
            <a:off x="621792" y="1161288"/>
            <a:ext cx="3602736" cy="4526280"/>
          </a:xfrm>
        </p:spPr>
        <p:txBody>
          <a:bodyPr>
            <a:normAutofit/>
          </a:bodyPr>
          <a:lstStyle/>
          <a:p>
            <a:r>
              <a:rPr lang="en-US" sz="4000"/>
              <a:t>Model Evaluation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B868CE0-E6B9-8239-278B-49DEA77C7599}"/>
              </a:ext>
            </a:extLst>
          </p:cNvPr>
          <p:cNvSpPr>
            <a:spLocks noGrp="1"/>
          </p:cNvSpPr>
          <p:nvPr>
            <p:ph idx="1"/>
          </p:nvPr>
        </p:nvSpPr>
        <p:spPr>
          <a:xfrm>
            <a:off x="5434149" y="932688"/>
            <a:ext cx="5916603" cy="4992624"/>
          </a:xfrm>
        </p:spPr>
        <p:txBody>
          <a:bodyPr anchor="ctr">
            <a:normAutofit/>
          </a:bodyPr>
          <a:lstStyle/>
          <a:p>
            <a:r>
              <a:rPr lang="en-US" sz="2000"/>
              <a:t>Evaluating the performance of my models was crucial in understanding their effectiveness. I utilized well-established evaluation metrics such as mean squared error (MSE), mean absolute error (MAE), and R-squared score. The evaluation results revealed that our XGBoost model consistently achieved lower MSE and MAE values, indicating its accuracy in predicting manufacturing yield. However, the R-squared score indicated that the model's fit could be improved.</a:t>
            </a:r>
          </a:p>
        </p:txBody>
      </p:sp>
      <p:pic>
        <p:nvPicPr>
          <p:cNvPr id="4" name="Picture 2" descr="SANOFI | Hedefler İçin İş Dünyası">
            <a:extLst>
              <a:ext uri="{FF2B5EF4-FFF2-40B4-BE49-F238E27FC236}">
                <a16:creationId xmlns:a16="http://schemas.microsoft.com/office/drawing/2014/main" id="{9FB69078-3E68-27A6-CD53-238689ED11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5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4ED442-3364-BBD0-463E-7C20C68CECF5}"/>
              </a:ext>
            </a:extLst>
          </p:cNvPr>
          <p:cNvSpPr>
            <a:spLocks noGrp="1"/>
          </p:cNvSpPr>
          <p:nvPr>
            <p:ph type="title"/>
          </p:nvPr>
        </p:nvSpPr>
        <p:spPr>
          <a:xfrm>
            <a:off x="621792" y="1161288"/>
            <a:ext cx="3602736" cy="4526280"/>
          </a:xfrm>
        </p:spPr>
        <p:txBody>
          <a:bodyPr>
            <a:normAutofit/>
          </a:bodyPr>
          <a:lstStyle/>
          <a:p>
            <a:r>
              <a:rPr lang="en-US" sz="4000"/>
              <a:t>Results and Conclusion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792D8FD-70AE-A53B-B7DC-1429E0D5912B}"/>
              </a:ext>
            </a:extLst>
          </p:cNvPr>
          <p:cNvSpPr>
            <a:spLocks noGrp="1"/>
          </p:cNvSpPr>
          <p:nvPr>
            <p:ph idx="1"/>
          </p:nvPr>
        </p:nvSpPr>
        <p:spPr>
          <a:xfrm>
            <a:off x="5434149" y="932688"/>
            <a:ext cx="5916603" cy="4992624"/>
          </a:xfrm>
        </p:spPr>
        <p:txBody>
          <a:bodyPr anchor="ctr">
            <a:normAutofit/>
          </a:bodyPr>
          <a:lstStyle/>
          <a:p>
            <a:r>
              <a:rPr lang="en-US" sz="2000"/>
              <a:t>My analysis demonstrated that the XGBoost model performed exceptionally well in predicting the manufacturing yield. By leveraging the insights gained from the model, Sanofi process engineers can focus on optimizing the identified parameters to improve yield. This optimization process can lead to significant cost savings, enhanced productivity, and better overall process efficiency.</a:t>
            </a:r>
          </a:p>
        </p:txBody>
      </p:sp>
      <p:pic>
        <p:nvPicPr>
          <p:cNvPr id="4" name="Picture 2" descr="SANOFI | Hedefler İçin İş Dünyası">
            <a:extLst>
              <a:ext uri="{FF2B5EF4-FFF2-40B4-BE49-F238E27FC236}">
                <a16:creationId xmlns:a16="http://schemas.microsoft.com/office/drawing/2014/main" id="{4C403DD0-809B-4B88-B28A-AA9AB19D49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202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ABE778-96F1-5431-633B-CAD9E652B86D}"/>
              </a:ext>
            </a:extLst>
          </p:cNvPr>
          <p:cNvSpPr>
            <a:spLocks noGrp="1"/>
          </p:cNvSpPr>
          <p:nvPr>
            <p:ph type="title"/>
          </p:nvPr>
        </p:nvSpPr>
        <p:spPr>
          <a:xfrm>
            <a:off x="621792" y="1161288"/>
            <a:ext cx="3602736" cy="4526280"/>
          </a:xfrm>
        </p:spPr>
        <p:txBody>
          <a:bodyPr>
            <a:normAutofit/>
          </a:bodyPr>
          <a:lstStyle/>
          <a:p>
            <a:r>
              <a:rPr lang="en-US" sz="4000"/>
              <a:t>Open Door for Improvements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ADB828-6C7B-1708-CD11-265D1728F729}"/>
              </a:ext>
            </a:extLst>
          </p:cNvPr>
          <p:cNvSpPr>
            <a:spLocks noGrp="1"/>
          </p:cNvSpPr>
          <p:nvPr>
            <p:ph idx="1"/>
          </p:nvPr>
        </p:nvSpPr>
        <p:spPr>
          <a:xfrm>
            <a:off x="5434149" y="932688"/>
            <a:ext cx="5916603" cy="4992624"/>
          </a:xfrm>
        </p:spPr>
        <p:txBody>
          <a:bodyPr anchor="ctr">
            <a:normAutofit/>
          </a:bodyPr>
          <a:lstStyle/>
          <a:p>
            <a:r>
              <a:rPr lang="en-US" sz="1700"/>
              <a:t>Fine-tuning Model Hyperparameters: Although our XGBoost model performed well, there is a possibility of further improving its performance by fine-tuning the hyperparameters. Conducting a more extensive hyperparameter search or utilizing automated hyperparameter optimization techniques could potentially yield even better results.</a:t>
            </a:r>
          </a:p>
          <a:p>
            <a:r>
              <a:rPr lang="en-US" sz="1700"/>
              <a:t>Feature Engineering: While we explored various features in the dataset, there might be additional variables or derived features that could significantly impact the manufacturing yield. Further exploration and domain expertise could help identify and incorporate such features into the modeling process.</a:t>
            </a:r>
          </a:p>
          <a:p>
            <a:r>
              <a:rPr lang="en-US" sz="1700"/>
              <a:t> Incorporating Domain Knowledge: Collaborating with Sanofi process engineers and domain experts can provide valuable insights into the intricacies of the manufacturing process. Their expertise can help uncover hidden patterns, identify potential confounding factors, and guide feature selection, resulting in more accurate and interpretable models.</a:t>
            </a:r>
          </a:p>
        </p:txBody>
      </p:sp>
      <p:pic>
        <p:nvPicPr>
          <p:cNvPr id="4" name="Picture 2" descr="SANOFI | Hedefler İçin İş Dünyası">
            <a:extLst>
              <a:ext uri="{FF2B5EF4-FFF2-40B4-BE49-F238E27FC236}">
                <a16:creationId xmlns:a16="http://schemas.microsoft.com/office/drawing/2014/main" id="{94E995A4-87C1-0B98-F5C7-DEC558CF74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640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TextBox 3">
            <a:extLst>
              <a:ext uri="{FF2B5EF4-FFF2-40B4-BE49-F238E27FC236}">
                <a16:creationId xmlns:a16="http://schemas.microsoft.com/office/drawing/2014/main" id="{C99AB341-F155-3F9B-AE1E-3F0EAE2DACA5}"/>
              </a:ext>
            </a:extLst>
          </p:cNvPr>
          <p:cNvSpPr txBox="1"/>
          <p:nvPr/>
        </p:nvSpPr>
        <p:spPr>
          <a:xfrm>
            <a:off x="1472608" y="1380564"/>
            <a:ext cx="4561369" cy="234622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a:solidFill>
                  <a:srgbClr val="595959"/>
                </a:solidFill>
                <a:latin typeface="+mj-lt"/>
                <a:ea typeface="+mj-ea"/>
                <a:cs typeface="+mj-cs"/>
              </a:rPr>
              <a:t>Thanks for Listening</a:t>
            </a:r>
          </a:p>
        </p:txBody>
      </p:sp>
      <p:pic>
        <p:nvPicPr>
          <p:cNvPr id="8" name="Graphic 7" descr="Smiling Face with No Fill">
            <a:extLst>
              <a:ext uri="{FF2B5EF4-FFF2-40B4-BE49-F238E27FC236}">
                <a16:creationId xmlns:a16="http://schemas.microsoft.com/office/drawing/2014/main" id="{F415D43F-7307-73D7-AFD5-BBD4F7D79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0935" y="1419785"/>
            <a:ext cx="4018430" cy="4018430"/>
          </a:xfrm>
          <a:prstGeom prst="rect">
            <a:avLst/>
          </a:prstGeom>
        </p:spPr>
      </p:pic>
    </p:spTree>
    <p:extLst>
      <p:ext uri="{BB962C8B-B14F-4D97-AF65-F5344CB8AC3E}">
        <p14:creationId xmlns:p14="http://schemas.microsoft.com/office/powerpoint/2010/main" val="182035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5" name="Freeform: Shape 5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6500AF-F9C1-73A7-323B-29C02FE9518B}"/>
              </a:ext>
            </a:extLst>
          </p:cNvPr>
          <p:cNvSpPr/>
          <p:nvPr/>
        </p:nvSpPr>
        <p:spPr>
          <a:xfrm>
            <a:off x="2910704" y="4141290"/>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A</a:t>
            </a:r>
            <a:endParaRPr lang="en-US"/>
          </a:p>
        </p:txBody>
      </p:sp>
      <p:sp>
        <p:nvSpPr>
          <p:cNvPr id="7" name="Oval 6">
            <a:extLst>
              <a:ext uri="{FF2B5EF4-FFF2-40B4-BE49-F238E27FC236}">
                <a16:creationId xmlns:a16="http://schemas.microsoft.com/office/drawing/2014/main" id="{D78DEF4C-A13E-0EB5-5F13-CBD422B9F60D}"/>
              </a:ext>
            </a:extLst>
          </p:cNvPr>
          <p:cNvSpPr/>
          <p:nvPr/>
        </p:nvSpPr>
        <p:spPr>
          <a:xfrm>
            <a:off x="2512433" y="3258208"/>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1</a:t>
            </a:r>
            <a:endParaRPr lang="en-US"/>
          </a:p>
        </p:txBody>
      </p:sp>
      <p:sp>
        <p:nvSpPr>
          <p:cNvPr id="9" name="Oval 8">
            <a:extLst>
              <a:ext uri="{FF2B5EF4-FFF2-40B4-BE49-F238E27FC236}">
                <a16:creationId xmlns:a16="http://schemas.microsoft.com/office/drawing/2014/main" id="{BCDB347B-2FEA-DE3D-6358-82FED2C81EDC}"/>
              </a:ext>
            </a:extLst>
          </p:cNvPr>
          <p:cNvSpPr/>
          <p:nvPr/>
        </p:nvSpPr>
        <p:spPr>
          <a:xfrm>
            <a:off x="3698586" y="3258208"/>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2</a:t>
            </a:r>
            <a:endParaRPr lang="en-US"/>
          </a:p>
        </p:txBody>
      </p:sp>
      <p:sp>
        <p:nvSpPr>
          <p:cNvPr id="21" name="TextBox 20">
            <a:extLst>
              <a:ext uri="{FF2B5EF4-FFF2-40B4-BE49-F238E27FC236}">
                <a16:creationId xmlns:a16="http://schemas.microsoft.com/office/drawing/2014/main" id="{32DF36B2-B5DD-D5C4-2271-95AD980F4D32}"/>
              </a:ext>
            </a:extLst>
          </p:cNvPr>
          <p:cNvSpPr txBox="1"/>
          <p:nvPr/>
        </p:nvSpPr>
        <p:spPr>
          <a:xfrm>
            <a:off x="643467" y="3168430"/>
            <a:ext cx="1550065" cy="678904"/>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Parent Batches</a:t>
            </a:r>
          </a:p>
          <a:p>
            <a:pPr defTabSz="841248">
              <a:spcAft>
                <a:spcPts val="600"/>
              </a:spcAft>
            </a:pPr>
            <a:r>
              <a:rPr lang="en-US" sz="1656" kern="1200">
                <a:solidFill>
                  <a:schemeClr val="tx1"/>
                </a:solidFill>
                <a:latin typeface="+mn-lt"/>
                <a:ea typeface="+mn-ea"/>
                <a:cs typeface="+mn-cs"/>
              </a:rPr>
              <a:t>(261)</a:t>
            </a:r>
            <a:endParaRPr lang="en-US"/>
          </a:p>
        </p:txBody>
      </p:sp>
      <p:cxnSp>
        <p:nvCxnSpPr>
          <p:cNvPr id="25" name="Straight Arrow Connector 24">
            <a:extLst>
              <a:ext uri="{FF2B5EF4-FFF2-40B4-BE49-F238E27FC236}">
                <a16:creationId xmlns:a16="http://schemas.microsoft.com/office/drawing/2014/main" id="{6273AFC0-EF07-4215-8FFC-E97CB3603DFB}"/>
              </a:ext>
            </a:extLst>
          </p:cNvPr>
          <p:cNvCxnSpPr/>
          <p:nvPr/>
        </p:nvCxnSpPr>
        <p:spPr>
          <a:xfrm flipV="1">
            <a:off x="2009532" y="3441606"/>
            <a:ext cx="453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243C60-63A4-6161-2B4E-087C4A363061}"/>
              </a:ext>
            </a:extLst>
          </p:cNvPr>
          <p:cNvCxnSpPr>
            <a:stCxn id="4" idx="7"/>
            <a:endCxn id="9" idx="3"/>
          </p:cNvCxnSpPr>
          <p:nvPr/>
        </p:nvCxnSpPr>
        <p:spPr>
          <a:xfrm flipV="1">
            <a:off x="3479740" y="3590762"/>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7EBFFB-6837-0461-2F47-6FE326B4F8B9}"/>
              </a:ext>
            </a:extLst>
          </p:cNvPr>
          <p:cNvCxnSpPr>
            <a:stCxn id="4" idx="1"/>
            <a:endCxn id="7" idx="5"/>
          </p:cNvCxnSpPr>
          <p:nvPr/>
        </p:nvCxnSpPr>
        <p:spPr>
          <a:xfrm flipH="1" flipV="1">
            <a:off x="2785867" y="3590762"/>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30E4E3A-BEE7-9AED-83C2-946858A6A42D}"/>
              </a:ext>
            </a:extLst>
          </p:cNvPr>
          <p:cNvSpPr/>
          <p:nvPr/>
        </p:nvSpPr>
        <p:spPr>
          <a:xfrm>
            <a:off x="5242600" y="4136998"/>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B</a:t>
            </a:r>
            <a:endParaRPr lang="en-US"/>
          </a:p>
        </p:txBody>
      </p:sp>
      <p:sp>
        <p:nvSpPr>
          <p:cNvPr id="36" name="Oval 35">
            <a:extLst>
              <a:ext uri="{FF2B5EF4-FFF2-40B4-BE49-F238E27FC236}">
                <a16:creationId xmlns:a16="http://schemas.microsoft.com/office/drawing/2014/main" id="{5A458B90-EB4C-09E8-E454-30FCDF74A00F}"/>
              </a:ext>
            </a:extLst>
          </p:cNvPr>
          <p:cNvSpPr/>
          <p:nvPr/>
        </p:nvSpPr>
        <p:spPr>
          <a:xfrm>
            <a:off x="4844330"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1</a:t>
            </a:r>
            <a:endParaRPr lang="en-US"/>
          </a:p>
        </p:txBody>
      </p:sp>
      <p:sp>
        <p:nvSpPr>
          <p:cNvPr id="37" name="Oval 36">
            <a:extLst>
              <a:ext uri="{FF2B5EF4-FFF2-40B4-BE49-F238E27FC236}">
                <a16:creationId xmlns:a16="http://schemas.microsoft.com/office/drawing/2014/main" id="{47C15754-936E-565B-A876-E73FB7752ED1}"/>
              </a:ext>
            </a:extLst>
          </p:cNvPr>
          <p:cNvSpPr/>
          <p:nvPr/>
        </p:nvSpPr>
        <p:spPr>
          <a:xfrm>
            <a:off x="6030482"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3</a:t>
            </a:r>
            <a:endParaRPr lang="en-US"/>
          </a:p>
        </p:txBody>
      </p:sp>
      <p:cxnSp>
        <p:nvCxnSpPr>
          <p:cNvPr id="38" name="Straight Arrow Connector 37">
            <a:extLst>
              <a:ext uri="{FF2B5EF4-FFF2-40B4-BE49-F238E27FC236}">
                <a16:creationId xmlns:a16="http://schemas.microsoft.com/office/drawing/2014/main" id="{1A708137-8016-8E25-7207-A32162A839F8}"/>
              </a:ext>
            </a:extLst>
          </p:cNvPr>
          <p:cNvCxnSpPr>
            <a:stCxn id="35" idx="7"/>
            <a:endCxn id="37" idx="3"/>
          </p:cNvCxnSpPr>
          <p:nvPr/>
        </p:nvCxnSpPr>
        <p:spPr>
          <a:xfrm flipV="1">
            <a:off x="5811637" y="3586469"/>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38B9F1-1A17-D05F-E88B-2C190F9C1B5D}"/>
              </a:ext>
            </a:extLst>
          </p:cNvPr>
          <p:cNvCxnSpPr>
            <a:stCxn id="35" idx="1"/>
            <a:endCxn id="36" idx="5"/>
          </p:cNvCxnSpPr>
          <p:nvPr/>
        </p:nvCxnSpPr>
        <p:spPr>
          <a:xfrm flipH="1" flipV="1">
            <a:off x="5117764" y="3586469"/>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5260032-C5EC-B766-BA19-75DBDE27B71E}"/>
              </a:ext>
            </a:extLst>
          </p:cNvPr>
          <p:cNvSpPr/>
          <p:nvPr/>
        </p:nvSpPr>
        <p:spPr>
          <a:xfrm>
            <a:off x="7764972" y="4136998"/>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C</a:t>
            </a:r>
            <a:endParaRPr lang="en-US"/>
          </a:p>
        </p:txBody>
      </p:sp>
      <p:sp>
        <p:nvSpPr>
          <p:cNvPr id="41" name="Oval 40">
            <a:extLst>
              <a:ext uri="{FF2B5EF4-FFF2-40B4-BE49-F238E27FC236}">
                <a16:creationId xmlns:a16="http://schemas.microsoft.com/office/drawing/2014/main" id="{9BC2D957-D529-FCEC-17E0-991DF71DC5A2}"/>
              </a:ext>
            </a:extLst>
          </p:cNvPr>
          <p:cNvSpPr/>
          <p:nvPr/>
        </p:nvSpPr>
        <p:spPr>
          <a:xfrm>
            <a:off x="7366702"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2</a:t>
            </a:r>
            <a:endParaRPr lang="en-US"/>
          </a:p>
        </p:txBody>
      </p:sp>
      <p:sp>
        <p:nvSpPr>
          <p:cNvPr id="42" name="Oval 41">
            <a:extLst>
              <a:ext uri="{FF2B5EF4-FFF2-40B4-BE49-F238E27FC236}">
                <a16:creationId xmlns:a16="http://schemas.microsoft.com/office/drawing/2014/main" id="{22B82BFE-6720-F1E1-A5C3-841BF1970050}"/>
              </a:ext>
            </a:extLst>
          </p:cNvPr>
          <p:cNvSpPr/>
          <p:nvPr/>
        </p:nvSpPr>
        <p:spPr>
          <a:xfrm>
            <a:off x="8552854"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3</a:t>
            </a:r>
            <a:endParaRPr lang="en-US"/>
          </a:p>
        </p:txBody>
      </p:sp>
      <p:cxnSp>
        <p:nvCxnSpPr>
          <p:cNvPr id="43" name="Straight Arrow Connector 42">
            <a:extLst>
              <a:ext uri="{FF2B5EF4-FFF2-40B4-BE49-F238E27FC236}">
                <a16:creationId xmlns:a16="http://schemas.microsoft.com/office/drawing/2014/main" id="{C8412924-5E9D-DF8D-C86F-6925A4E2687B}"/>
              </a:ext>
            </a:extLst>
          </p:cNvPr>
          <p:cNvCxnSpPr>
            <a:stCxn id="40" idx="7"/>
            <a:endCxn id="42" idx="3"/>
          </p:cNvCxnSpPr>
          <p:nvPr/>
        </p:nvCxnSpPr>
        <p:spPr>
          <a:xfrm flipV="1">
            <a:off x="8334009" y="3586469"/>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C80D8C-C427-9E80-77FC-4B6BAB412509}"/>
              </a:ext>
            </a:extLst>
          </p:cNvPr>
          <p:cNvCxnSpPr>
            <a:stCxn id="40" idx="1"/>
            <a:endCxn id="41" idx="5"/>
          </p:cNvCxnSpPr>
          <p:nvPr/>
        </p:nvCxnSpPr>
        <p:spPr>
          <a:xfrm flipH="1" flipV="1">
            <a:off x="7640136" y="3586469"/>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4B0938-1B9B-7789-46E5-86BB557F9749}"/>
              </a:ext>
            </a:extLst>
          </p:cNvPr>
          <p:cNvSpPr txBox="1"/>
          <p:nvPr/>
        </p:nvSpPr>
        <p:spPr>
          <a:xfrm>
            <a:off x="673311" y="4041347"/>
            <a:ext cx="1545702" cy="678904"/>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Output Batches</a:t>
            </a:r>
          </a:p>
          <a:p>
            <a:pPr defTabSz="841248">
              <a:spcAft>
                <a:spcPts val="600"/>
              </a:spcAft>
            </a:pPr>
            <a:r>
              <a:rPr lang="en-US" sz="1656" kern="1200">
                <a:solidFill>
                  <a:schemeClr val="tx1"/>
                </a:solidFill>
                <a:latin typeface="+mn-lt"/>
                <a:ea typeface="+mn-ea"/>
                <a:cs typeface="+mn-cs"/>
              </a:rPr>
              <a:t>(101)</a:t>
            </a:r>
            <a:endParaRPr lang="en-US"/>
          </a:p>
        </p:txBody>
      </p:sp>
      <p:cxnSp>
        <p:nvCxnSpPr>
          <p:cNvPr id="46" name="Straight Arrow Connector 45">
            <a:extLst>
              <a:ext uri="{FF2B5EF4-FFF2-40B4-BE49-F238E27FC236}">
                <a16:creationId xmlns:a16="http://schemas.microsoft.com/office/drawing/2014/main" id="{C2F6967F-45D4-1A8B-F378-AFE8F9FCEB8C}"/>
              </a:ext>
            </a:extLst>
          </p:cNvPr>
          <p:cNvCxnSpPr>
            <a:cxnSpLocks/>
          </p:cNvCxnSpPr>
          <p:nvPr/>
        </p:nvCxnSpPr>
        <p:spPr>
          <a:xfrm flipV="1">
            <a:off x="2009532" y="4341217"/>
            <a:ext cx="453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F36B1DC-6939-50BE-D448-B86EB32E38F0}"/>
              </a:ext>
            </a:extLst>
          </p:cNvPr>
          <p:cNvSpPr txBox="1"/>
          <p:nvPr/>
        </p:nvSpPr>
        <p:spPr>
          <a:xfrm>
            <a:off x="8505321" y="4136998"/>
            <a:ext cx="1550065" cy="856773"/>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Those have QC test results and YIELD_VALUE</a:t>
            </a:r>
            <a:endParaRPr lang="en-US"/>
          </a:p>
        </p:txBody>
      </p:sp>
      <p:sp>
        <p:nvSpPr>
          <p:cNvPr id="2" name="TextBox 1">
            <a:extLst>
              <a:ext uri="{FF2B5EF4-FFF2-40B4-BE49-F238E27FC236}">
                <a16:creationId xmlns:a16="http://schemas.microsoft.com/office/drawing/2014/main" id="{37F2A279-49DE-3BC1-9FBE-CFDDA6E48191}"/>
              </a:ext>
            </a:extLst>
          </p:cNvPr>
          <p:cNvSpPr txBox="1"/>
          <p:nvPr/>
        </p:nvSpPr>
        <p:spPr>
          <a:xfrm>
            <a:off x="8873201" y="3141735"/>
            <a:ext cx="1550065" cy="599741"/>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Those have QC test results</a:t>
            </a:r>
            <a:endParaRPr lang="en-US"/>
          </a:p>
        </p:txBody>
      </p:sp>
      <p:pic>
        <p:nvPicPr>
          <p:cNvPr id="3" name="Picture 2" descr="SANOFI | Hedefler İçin İş Dünyası">
            <a:extLst>
              <a:ext uri="{FF2B5EF4-FFF2-40B4-BE49-F238E27FC236}">
                <a16:creationId xmlns:a16="http://schemas.microsoft.com/office/drawing/2014/main" id="{DD1D81D8-5579-BB79-58E6-2C746F46DE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11395" y="0"/>
            <a:ext cx="1980605" cy="72604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1499A21B-7C4B-4A3C-7011-ABA1F13A7BE3}"/>
              </a:ext>
            </a:extLst>
          </p:cNvPr>
          <p:cNvSpPr>
            <a:spLocks noGrp="1"/>
          </p:cNvSpPr>
          <p:nvPr>
            <p:ph type="title"/>
          </p:nvPr>
        </p:nvSpPr>
        <p:spPr>
          <a:xfrm>
            <a:off x="804672" y="1401859"/>
            <a:ext cx="4130185" cy="4054282"/>
          </a:xfrm>
        </p:spPr>
        <p:txBody>
          <a:bodyPr>
            <a:normAutofit/>
          </a:bodyPr>
          <a:lstStyle/>
          <a:p>
            <a:r>
              <a:rPr lang="en-US" sz="3600">
                <a:solidFill>
                  <a:schemeClr val="tx2"/>
                </a:solidFill>
              </a:rPr>
              <a:t>Data Overview</a:t>
            </a:r>
          </a:p>
        </p:txBody>
      </p:sp>
      <p:grpSp>
        <p:nvGrpSpPr>
          <p:cNvPr id="13" name="Group 12">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AEDC74E-CE5B-33E2-2A43-2C5129B02202}"/>
              </a:ext>
            </a:extLst>
          </p:cNvPr>
          <p:cNvSpPr>
            <a:spLocks noGrp="1"/>
          </p:cNvSpPr>
          <p:nvPr>
            <p:ph idx="1"/>
          </p:nvPr>
        </p:nvSpPr>
        <p:spPr>
          <a:xfrm>
            <a:off x="5257800" y="1553134"/>
            <a:ext cx="6128539" cy="3751732"/>
          </a:xfrm>
        </p:spPr>
        <p:txBody>
          <a:bodyPr anchor="ctr">
            <a:normAutofit/>
          </a:bodyPr>
          <a:lstStyle/>
          <a:p>
            <a:r>
              <a:rPr lang="en-US" sz="1800" dirty="0">
                <a:solidFill>
                  <a:schemeClr val="tx2"/>
                </a:solidFill>
              </a:rPr>
              <a:t>My analysis was based on a comprehensive dataset provided for the challenge. The dataset included various features related to the production units and quality control (QC) data. I carefully examined the relevance of each feature to the manufacturing yield and performed necessary data preprocessing steps to ensure data quality</a:t>
            </a:r>
          </a:p>
        </p:txBody>
      </p:sp>
      <p:grpSp>
        <p:nvGrpSpPr>
          <p:cNvPr id="19" name="Group 18">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20" name="Freeform: Shape 19">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SANOFI | Hedefler İçin İş Dünyası">
            <a:extLst>
              <a:ext uri="{FF2B5EF4-FFF2-40B4-BE49-F238E27FC236}">
                <a16:creationId xmlns:a16="http://schemas.microsoft.com/office/drawing/2014/main" id="{731A40B5-C77A-7809-6822-474C3B5AF3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2E4DE3-09F8-2062-ABAB-F06968A6B30F}"/>
              </a:ext>
            </a:extLst>
          </p:cNvPr>
          <p:cNvSpPr>
            <a:spLocks noGrp="1"/>
          </p:cNvSpPr>
          <p:nvPr>
            <p:ph idx="1"/>
          </p:nvPr>
        </p:nvSpPr>
        <p:spPr>
          <a:xfrm>
            <a:off x="1388310" y="259593"/>
            <a:ext cx="4282984" cy="3511943"/>
          </a:xfrm>
        </p:spPr>
        <p:txBody>
          <a:bodyPr anchor="ctr">
            <a:normAutofit/>
          </a:bodyPr>
          <a:lstStyle/>
          <a:p>
            <a:r>
              <a:rPr lang="en-US" sz="1800" dirty="0"/>
              <a:t>All metrics and raw data inputs are aggregated to the BATCH_ID+MATERIAL_ID level So, I will combine those two column into one ID column. It refers a production unit in process. (</a:t>
            </a:r>
            <a:r>
              <a:rPr lang="en-US" sz="1800" dirty="0" err="1"/>
              <a:t>new_id</a:t>
            </a:r>
            <a:r>
              <a:rPr lang="en-US" sz="1800" dirty="0"/>
              <a:t>)</a:t>
            </a:r>
          </a:p>
          <a:p>
            <a:pPr marL="0" indent="0">
              <a:buNone/>
            </a:pPr>
            <a:endParaRPr lang="en-US" sz="1800" dirty="0"/>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F41E06F-B224-622B-02C4-80B7C375BC70}"/>
              </a:ext>
            </a:extLst>
          </p:cNvPr>
          <p:cNvSpPr txBox="1">
            <a:spLocks/>
          </p:cNvSpPr>
          <p:nvPr/>
        </p:nvSpPr>
        <p:spPr>
          <a:xfrm>
            <a:off x="6749370" y="2357121"/>
            <a:ext cx="5671511" cy="134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114300" defTabSz="457200">
              <a:spcBef>
                <a:spcPts val="500"/>
              </a:spcBef>
            </a:pPr>
            <a:r>
              <a:rPr lang="en-US" sz="1700" kern="1200" dirty="0">
                <a:solidFill>
                  <a:schemeClr val="tx1"/>
                </a:solidFill>
                <a:latin typeface="+mn-lt"/>
                <a:ea typeface="+mn-ea"/>
                <a:cs typeface="+mn-cs"/>
              </a:rPr>
              <a:t>YIELD_NAME=="</a:t>
            </a:r>
            <a:r>
              <a:rPr lang="en-US" sz="1700" kern="1200" dirty="0" err="1">
                <a:solidFill>
                  <a:schemeClr val="tx1"/>
                </a:solidFill>
                <a:latin typeface="+mn-lt"/>
                <a:ea typeface="+mn-ea"/>
                <a:cs typeface="+mn-cs"/>
              </a:rPr>
              <a:t>activity_coefficient</a:t>
            </a:r>
            <a:r>
              <a:rPr lang="en-US" sz="1700" kern="1200" dirty="0">
                <a:solidFill>
                  <a:schemeClr val="tx1"/>
                </a:solidFill>
                <a:latin typeface="+mn-lt"/>
                <a:ea typeface="+mn-ea"/>
                <a:cs typeface="+mn-cs"/>
              </a:rPr>
              <a:t>“</a:t>
            </a:r>
          </a:p>
          <a:p>
            <a:pPr marL="342900" lvl="1" indent="-114300" defTabSz="457200">
              <a:spcBef>
                <a:spcPts val="250"/>
              </a:spcBef>
            </a:pPr>
            <a:r>
              <a:rPr lang="en-US" sz="1700" kern="1200" dirty="0">
                <a:solidFill>
                  <a:schemeClr val="tx1"/>
                </a:solidFill>
                <a:latin typeface="+mn-lt"/>
                <a:ea typeface="+mn-ea"/>
                <a:cs typeface="+mn-cs"/>
              </a:rPr>
              <a:t>173 rows</a:t>
            </a:r>
          </a:p>
          <a:p>
            <a:pPr marL="342900" lvl="1" indent="-114300" defTabSz="457200">
              <a:spcBef>
                <a:spcPts val="250"/>
              </a:spcBef>
            </a:pPr>
            <a:r>
              <a:rPr lang="en-US" sz="1700" kern="1200" dirty="0">
                <a:solidFill>
                  <a:schemeClr val="tx1"/>
                </a:solidFill>
                <a:latin typeface="+mn-lt"/>
                <a:ea typeface="+mn-ea"/>
                <a:cs typeface="+mn-cs"/>
              </a:rPr>
              <a:t>108 rows without NA</a:t>
            </a:r>
          </a:p>
          <a:p>
            <a:pPr marL="342900" lvl="1" indent="-114300" defTabSz="457200">
              <a:spcBef>
                <a:spcPts val="250"/>
              </a:spcBef>
            </a:pPr>
            <a:r>
              <a:rPr lang="en-US" sz="1700" kern="1200" dirty="0">
                <a:solidFill>
                  <a:schemeClr val="tx1"/>
                </a:solidFill>
                <a:latin typeface="+mn-lt"/>
                <a:ea typeface="+mn-ea"/>
                <a:cs typeface="+mn-cs"/>
              </a:rPr>
              <a:t>96 of them existing in </a:t>
            </a:r>
            <a:r>
              <a:rPr lang="en-US" sz="1700" kern="1200" dirty="0" err="1">
                <a:solidFill>
                  <a:schemeClr val="tx1"/>
                </a:solidFill>
                <a:latin typeface="+mn-lt"/>
                <a:ea typeface="+mn-ea"/>
                <a:cs typeface="+mn-cs"/>
              </a:rPr>
              <a:t>Batch_Genealogy</a:t>
            </a:r>
            <a:endParaRPr lang="en-US" sz="1700" kern="1200" dirty="0">
              <a:solidFill>
                <a:schemeClr val="tx1"/>
              </a:solidFill>
              <a:latin typeface="+mn-lt"/>
              <a:ea typeface="+mn-ea"/>
              <a:cs typeface="+mn-cs"/>
            </a:endParaRPr>
          </a:p>
          <a:p>
            <a:endParaRPr lang="en-US" sz="1700" dirty="0"/>
          </a:p>
        </p:txBody>
      </p:sp>
      <p:pic>
        <p:nvPicPr>
          <p:cNvPr id="4" name="Picture 2" descr="SANOFI | Hedefler İçin İş Dünyası">
            <a:extLst>
              <a:ext uri="{FF2B5EF4-FFF2-40B4-BE49-F238E27FC236}">
                <a16:creationId xmlns:a16="http://schemas.microsoft.com/office/drawing/2014/main" id="{24D56410-A76D-6B87-B24A-36B9417B5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5" y="4893"/>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900DAC-8F5E-6F17-48BA-19628339A80F}"/>
              </a:ext>
            </a:extLst>
          </p:cNvPr>
          <p:cNvPicPr>
            <a:picLocks noChangeAspect="1"/>
          </p:cNvPicPr>
          <p:nvPr/>
        </p:nvPicPr>
        <p:blipFill rotWithShape="1">
          <a:blip r:embed="rId3"/>
          <a:srcRect r="52742" b="5950"/>
          <a:stretch/>
        </p:blipFill>
        <p:spPr>
          <a:xfrm rot="16200000">
            <a:off x="1342848" y="2190277"/>
            <a:ext cx="3765474" cy="5050785"/>
          </a:xfrm>
          <a:prstGeom prst="rect">
            <a:avLst/>
          </a:prstGeom>
        </p:spPr>
      </p:pic>
      <p:pic>
        <p:nvPicPr>
          <p:cNvPr id="8" name="Picture 7">
            <a:extLst>
              <a:ext uri="{FF2B5EF4-FFF2-40B4-BE49-F238E27FC236}">
                <a16:creationId xmlns:a16="http://schemas.microsoft.com/office/drawing/2014/main" id="{39280636-EFFD-E50C-31B0-8F5C4892DCA1}"/>
              </a:ext>
            </a:extLst>
          </p:cNvPr>
          <p:cNvPicPr>
            <a:picLocks noChangeAspect="1"/>
          </p:cNvPicPr>
          <p:nvPr/>
        </p:nvPicPr>
        <p:blipFill rotWithShape="1">
          <a:blip r:embed="rId4"/>
          <a:srcRect l="27031" t="45030" r="53360" b="15588"/>
          <a:stretch/>
        </p:blipFill>
        <p:spPr>
          <a:xfrm>
            <a:off x="1589661" y="2956928"/>
            <a:ext cx="3271847" cy="3490786"/>
          </a:xfrm>
          <a:prstGeom prst="rect">
            <a:avLst/>
          </a:prstGeom>
        </p:spPr>
      </p:pic>
    </p:spTree>
    <p:extLst>
      <p:ext uri="{BB962C8B-B14F-4D97-AF65-F5344CB8AC3E}">
        <p14:creationId xmlns:p14="http://schemas.microsoft.com/office/powerpoint/2010/main" val="158289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8" name="Freeform: Shape 17">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D044D73E-31CD-225C-B17C-C89B768CD52C}"/>
              </a:ext>
            </a:extLst>
          </p:cNvPr>
          <p:cNvPicPr>
            <a:picLocks noChangeAspect="1"/>
          </p:cNvPicPr>
          <p:nvPr/>
        </p:nvPicPr>
        <p:blipFill>
          <a:blip r:embed="rId3"/>
          <a:stretch>
            <a:fillRect/>
          </a:stretch>
        </p:blipFill>
        <p:spPr>
          <a:xfrm>
            <a:off x="9435390" y="1276730"/>
            <a:ext cx="2514948" cy="2200579"/>
          </a:xfrm>
          <a:prstGeom prst="rect">
            <a:avLst/>
          </a:prstGeom>
        </p:spPr>
      </p:pic>
      <p:sp>
        <p:nvSpPr>
          <p:cNvPr id="10" name="TextBox 9">
            <a:extLst>
              <a:ext uri="{FF2B5EF4-FFF2-40B4-BE49-F238E27FC236}">
                <a16:creationId xmlns:a16="http://schemas.microsoft.com/office/drawing/2014/main" id="{82F0577E-0523-B97C-0E96-E7E599C963C4}"/>
              </a:ext>
            </a:extLst>
          </p:cNvPr>
          <p:cNvSpPr txBox="1"/>
          <p:nvPr/>
        </p:nvSpPr>
        <p:spPr>
          <a:xfrm>
            <a:off x="804672" y="1432560"/>
            <a:ext cx="4650524" cy="462841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chemeClr val="tx2"/>
                </a:solidFill>
              </a:rPr>
              <a:t>My target variable distribution can give idea about what kind of models that I can build.</a:t>
            </a:r>
          </a:p>
          <a:p>
            <a:pPr indent="-228600">
              <a:lnSpc>
                <a:spcPct val="90000"/>
              </a:lnSpc>
              <a:spcAft>
                <a:spcPts val="600"/>
              </a:spcAft>
              <a:buFont typeface="Arial" panose="020B0604020202020204" pitchFamily="34" charset="0"/>
              <a:buChar char="•"/>
            </a:pPr>
            <a:r>
              <a:rPr lang="en-US" dirty="0">
                <a:solidFill>
                  <a:schemeClr val="tx2"/>
                </a:solidFill>
              </a:rPr>
              <a:t>It is not a normal distribution. It is a bimodal distribution, it has two peaks</a:t>
            </a:r>
          </a:p>
          <a:p>
            <a:pPr marL="285750" indent="-228600">
              <a:lnSpc>
                <a:spcPct val="90000"/>
              </a:lnSpc>
              <a:spcAft>
                <a:spcPts val="600"/>
              </a:spcAft>
              <a:buFont typeface="Arial" panose="020B0604020202020204" pitchFamily="34" charset="0"/>
              <a:buChar char="•"/>
            </a:pPr>
            <a:r>
              <a:rPr lang="en-US" dirty="0">
                <a:solidFill>
                  <a:schemeClr val="tx2"/>
                </a:solidFill>
              </a:rPr>
              <a:t>Non-parametric Models: decision trees, random forests, support vector machines, and neural networks. These models can capture complex relationships without explicitly assuming a specific distribution</a:t>
            </a:r>
          </a:p>
          <a:p>
            <a:pPr marL="285750" indent="-228600">
              <a:lnSpc>
                <a:spcPct val="90000"/>
              </a:lnSpc>
              <a:spcAft>
                <a:spcPts val="600"/>
              </a:spcAft>
              <a:buFont typeface="Arial" panose="020B0604020202020204" pitchFamily="34" charset="0"/>
              <a:buChar char="•"/>
            </a:pPr>
            <a:r>
              <a:rPr lang="en-US" dirty="0">
                <a:solidFill>
                  <a:schemeClr val="tx2"/>
                </a:solidFill>
              </a:rPr>
              <a:t>Generalized Linear Models (GLMs): Logistic Regression</a:t>
            </a:r>
          </a:p>
        </p:txBody>
      </p:sp>
      <p:pic>
        <p:nvPicPr>
          <p:cNvPr id="9" name="Picture 8">
            <a:extLst>
              <a:ext uri="{FF2B5EF4-FFF2-40B4-BE49-F238E27FC236}">
                <a16:creationId xmlns:a16="http://schemas.microsoft.com/office/drawing/2014/main" id="{B839689D-20B4-1AF0-5C17-873FE26CF0CC}"/>
              </a:ext>
            </a:extLst>
          </p:cNvPr>
          <p:cNvPicPr>
            <a:picLocks noChangeAspect="1"/>
          </p:cNvPicPr>
          <p:nvPr/>
        </p:nvPicPr>
        <p:blipFill>
          <a:blip r:embed="rId4"/>
          <a:stretch>
            <a:fillRect/>
          </a:stretch>
        </p:blipFill>
        <p:spPr>
          <a:xfrm>
            <a:off x="9442517" y="3681477"/>
            <a:ext cx="2514948" cy="2200579"/>
          </a:xfrm>
          <a:prstGeom prst="rect">
            <a:avLst/>
          </a:prstGeom>
        </p:spPr>
      </p:pic>
      <p:pic>
        <p:nvPicPr>
          <p:cNvPr id="5" name="Picture 4">
            <a:extLst>
              <a:ext uri="{FF2B5EF4-FFF2-40B4-BE49-F238E27FC236}">
                <a16:creationId xmlns:a16="http://schemas.microsoft.com/office/drawing/2014/main" id="{79CC7AAC-AB81-8291-5BB7-C9DF6CA2D45C}"/>
              </a:ext>
            </a:extLst>
          </p:cNvPr>
          <p:cNvPicPr>
            <a:picLocks noChangeAspect="1"/>
          </p:cNvPicPr>
          <p:nvPr/>
        </p:nvPicPr>
        <p:blipFill>
          <a:blip r:embed="rId5"/>
          <a:stretch>
            <a:fillRect/>
          </a:stretch>
        </p:blipFill>
        <p:spPr>
          <a:xfrm>
            <a:off x="5455196" y="2170178"/>
            <a:ext cx="3538962" cy="2840018"/>
          </a:xfrm>
          <a:prstGeom prst="rect">
            <a:avLst/>
          </a:prstGeom>
        </p:spPr>
      </p:pic>
      <p:pic>
        <p:nvPicPr>
          <p:cNvPr id="2" name="Picture 2" descr="SANOFI | Hedefler İçin İş Dünyası">
            <a:extLst>
              <a:ext uri="{FF2B5EF4-FFF2-40B4-BE49-F238E27FC236}">
                <a16:creationId xmlns:a16="http://schemas.microsoft.com/office/drawing/2014/main" id="{19DA6C99-51BC-5EBC-D5A0-6E42A48E28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4FE683-F663-CFB4-1D15-8889244F76BC}"/>
              </a:ext>
            </a:extLst>
          </p:cNvPr>
          <p:cNvSpPr txBox="1"/>
          <p:nvPr/>
        </p:nvSpPr>
        <p:spPr>
          <a:xfrm>
            <a:off x="6580805" y="2062657"/>
            <a:ext cx="4249028" cy="3226653"/>
          </a:xfrm>
          <a:prstGeom prst="rect">
            <a:avLst/>
          </a:prstGeom>
          <a:noFill/>
        </p:spPr>
        <p:txBody>
          <a:bodyPr wrap="square" rtlCol="0">
            <a:spAutoFit/>
          </a:bodyPr>
          <a:lstStyle/>
          <a:p>
            <a:pPr defTabSz="850392">
              <a:spcAft>
                <a:spcPts val="600"/>
              </a:spcAft>
            </a:pPr>
            <a:r>
              <a:rPr lang="en-US" sz="1674" kern="1200" dirty="0">
                <a:solidFill>
                  <a:schemeClr val="tx1"/>
                </a:solidFill>
                <a:latin typeface="+mn-lt"/>
                <a:ea typeface="+mn-ea"/>
                <a:cs typeface="+mn-cs"/>
              </a:rPr>
              <a:t>Shape: 428978 rows × 6 columns</a:t>
            </a:r>
          </a:p>
          <a:p>
            <a:pPr defTabSz="850392">
              <a:spcAft>
                <a:spcPts val="600"/>
              </a:spcAft>
            </a:pPr>
            <a:r>
              <a:rPr lang="en-US" sz="1674" kern="1200" dirty="0">
                <a:solidFill>
                  <a:schemeClr val="tx1"/>
                </a:solidFill>
                <a:latin typeface="+mn-lt"/>
                <a:ea typeface="+mn-ea"/>
                <a:cs typeface="+mn-cs"/>
              </a:rPr>
              <a:t># of unique test: 74</a:t>
            </a:r>
          </a:p>
          <a:p>
            <a:pPr defTabSz="850392">
              <a:spcAft>
                <a:spcPts val="600"/>
              </a:spcAft>
            </a:pPr>
            <a:r>
              <a:rPr lang="en-US" sz="1674" kern="1200" dirty="0">
                <a:solidFill>
                  <a:schemeClr val="tx1"/>
                </a:solidFill>
                <a:latin typeface="+mn-lt"/>
                <a:ea typeface="+mn-ea"/>
                <a:cs typeface="+mn-cs"/>
              </a:rPr>
              <a:t># of rows which have value: 56010</a:t>
            </a:r>
          </a:p>
          <a:p>
            <a:pPr defTabSz="850392">
              <a:spcAft>
                <a:spcPts val="600"/>
              </a:spcAft>
            </a:pPr>
            <a:endParaRPr lang="en-US" sz="1674" kern="1200" dirty="0">
              <a:solidFill>
                <a:schemeClr val="tx1"/>
              </a:solidFill>
              <a:latin typeface="+mn-lt"/>
              <a:ea typeface="+mn-ea"/>
              <a:cs typeface="+mn-cs"/>
            </a:endParaRPr>
          </a:p>
          <a:p>
            <a:pPr defTabSz="850392">
              <a:spcAft>
                <a:spcPts val="600"/>
              </a:spcAft>
            </a:pPr>
            <a:r>
              <a:rPr lang="en-US" sz="1674" kern="1200" dirty="0">
                <a:solidFill>
                  <a:schemeClr val="tx1"/>
                </a:solidFill>
                <a:latin typeface="+mn-lt"/>
                <a:ea typeface="+mn-ea"/>
                <a:cs typeface="+mn-cs"/>
              </a:rPr>
              <a:t>It has QC test results for both input and output production unit.</a:t>
            </a:r>
          </a:p>
          <a:p>
            <a:pPr defTabSz="850392">
              <a:spcAft>
                <a:spcPts val="600"/>
              </a:spcAft>
            </a:pPr>
            <a:endParaRPr lang="en-US" sz="1674" kern="1200" dirty="0">
              <a:solidFill>
                <a:schemeClr val="tx1"/>
              </a:solidFill>
              <a:latin typeface="+mn-lt"/>
              <a:ea typeface="+mn-ea"/>
              <a:cs typeface="+mn-cs"/>
            </a:endParaRPr>
          </a:p>
          <a:p>
            <a:pPr defTabSz="850392">
              <a:spcAft>
                <a:spcPts val="600"/>
              </a:spcAft>
            </a:pPr>
            <a:r>
              <a:rPr lang="en-US" sz="1674" kern="1200" dirty="0">
                <a:solidFill>
                  <a:schemeClr val="tx1"/>
                </a:solidFill>
                <a:latin typeface="+mn-lt"/>
                <a:ea typeface="+mn-ea"/>
                <a:cs typeface="+mn-cs"/>
              </a:rPr>
              <a:t>Weighted QC attributes needed for output production units.</a:t>
            </a:r>
          </a:p>
          <a:p>
            <a:pPr>
              <a:spcAft>
                <a:spcPts val="600"/>
              </a:spcAft>
            </a:pPr>
            <a:endParaRPr lang="en-US" dirty="0"/>
          </a:p>
        </p:txBody>
      </p:sp>
      <p:sp>
        <p:nvSpPr>
          <p:cNvPr id="9" name="TextBox 8">
            <a:extLst>
              <a:ext uri="{FF2B5EF4-FFF2-40B4-BE49-F238E27FC236}">
                <a16:creationId xmlns:a16="http://schemas.microsoft.com/office/drawing/2014/main" id="{C11C18B2-81CF-40DA-AF15-B739ED08D9AA}"/>
              </a:ext>
            </a:extLst>
          </p:cNvPr>
          <p:cNvSpPr txBox="1"/>
          <p:nvPr/>
        </p:nvSpPr>
        <p:spPr>
          <a:xfrm>
            <a:off x="200197" y="1088318"/>
            <a:ext cx="1242202" cy="346993"/>
          </a:xfrm>
          <a:prstGeom prst="rect">
            <a:avLst/>
          </a:prstGeom>
          <a:noFill/>
        </p:spPr>
        <p:txBody>
          <a:bodyPr wrap="square" rtlCol="0">
            <a:spAutoFit/>
          </a:bodyPr>
          <a:lstStyle/>
          <a:p>
            <a:pPr defTabSz="850392">
              <a:spcAft>
                <a:spcPts val="600"/>
              </a:spcAft>
            </a:pPr>
            <a:r>
              <a:rPr lang="en-US" sz="1674" kern="1200" dirty="0" err="1">
                <a:solidFill>
                  <a:schemeClr val="tx1"/>
                </a:solidFill>
                <a:latin typeface="+mn-lt"/>
                <a:ea typeface="+mn-ea"/>
                <a:cs typeface="+mn-cs"/>
              </a:rPr>
              <a:t>QC_Data</a:t>
            </a:r>
            <a:endParaRPr lang="en-US" dirty="0"/>
          </a:p>
        </p:txBody>
      </p:sp>
      <p:pic>
        <p:nvPicPr>
          <p:cNvPr id="2" name="Picture 2" descr="SANOFI | Hedefler İçin İş Dünyası">
            <a:extLst>
              <a:ext uri="{FF2B5EF4-FFF2-40B4-BE49-F238E27FC236}">
                <a16:creationId xmlns:a16="http://schemas.microsoft.com/office/drawing/2014/main" id="{84922375-0D2C-33D2-02EE-03C7AE62B1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86638" y="0"/>
            <a:ext cx="2005362" cy="7351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24022C-14A0-758C-9425-1F7CFE293341}"/>
              </a:ext>
            </a:extLst>
          </p:cNvPr>
          <p:cNvPicPr>
            <a:picLocks noChangeAspect="1"/>
          </p:cNvPicPr>
          <p:nvPr/>
        </p:nvPicPr>
        <p:blipFill rotWithShape="1">
          <a:blip r:embed="rId3"/>
          <a:srcRect r="52742" b="5950"/>
          <a:stretch/>
        </p:blipFill>
        <p:spPr>
          <a:xfrm rot="16200000">
            <a:off x="961528" y="738291"/>
            <a:ext cx="4612899" cy="6187472"/>
          </a:xfrm>
          <a:prstGeom prst="rect">
            <a:avLst/>
          </a:prstGeom>
        </p:spPr>
      </p:pic>
      <p:pic>
        <p:nvPicPr>
          <p:cNvPr id="4" name="Picture 3">
            <a:extLst>
              <a:ext uri="{FF2B5EF4-FFF2-40B4-BE49-F238E27FC236}">
                <a16:creationId xmlns:a16="http://schemas.microsoft.com/office/drawing/2014/main" id="{B6B50DB2-8CCF-0C6A-BFE6-412A729236CD}"/>
              </a:ext>
            </a:extLst>
          </p:cNvPr>
          <p:cNvPicPr>
            <a:picLocks noChangeAspect="1"/>
          </p:cNvPicPr>
          <p:nvPr/>
        </p:nvPicPr>
        <p:blipFill rotWithShape="1">
          <a:blip r:embed="rId4"/>
          <a:srcRect l="24223" t="14610" r="29561" b="34070"/>
          <a:stretch/>
        </p:blipFill>
        <p:spPr>
          <a:xfrm>
            <a:off x="315345" y="1992380"/>
            <a:ext cx="5905264" cy="3483587"/>
          </a:xfrm>
          <a:prstGeom prst="rect">
            <a:avLst/>
          </a:prstGeom>
        </p:spPr>
      </p:pic>
    </p:spTree>
    <p:extLst>
      <p:ext uri="{BB962C8B-B14F-4D97-AF65-F5344CB8AC3E}">
        <p14:creationId xmlns:p14="http://schemas.microsoft.com/office/powerpoint/2010/main" val="3903518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A4FE683-F663-CFB4-1D15-8889244F76BC}"/>
              </a:ext>
            </a:extLst>
          </p:cNvPr>
          <p:cNvSpPr txBox="1"/>
          <p:nvPr/>
        </p:nvSpPr>
        <p:spPr>
          <a:xfrm>
            <a:off x="584886" y="4278177"/>
            <a:ext cx="5427987" cy="3139321"/>
          </a:xfrm>
          <a:prstGeom prst="rect">
            <a:avLst/>
          </a:prstGeom>
          <a:noFill/>
        </p:spPr>
        <p:txBody>
          <a:bodyPr wrap="square" rtlCol="0">
            <a:spAutoFit/>
          </a:bodyPr>
          <a:lstStyle/>
          <a:p>
            <a:r>
              <a:rPr lang="en-US" dirty="0"/>
              <a:t>Shape: 4197 rows × 11 columns</a:t>
            </a:r>
          </a:p>
          <a:p>
            <a:r>
              <a:rPr lang="en-US" dirty="0"/>
              <a:t># of total input: 3781 </a:t>
            </a:r>
          </a:p>
          <a:p>
            <a:r>
              <a:rPr lang="en-US" dirty="0"/>
              <a:t># of total output: 208 </a:t>
            </a:r>
          </a:p>
          <a:p>
            <a:endParaRPr lang="en-US" dirty="0"/>
          </a:p>
          <a:p>
            <a:endParaRPr lang="en-US" dirty="0"/>
          </a:p>
          <a:p>
            <a:r>
              <a:rPr lang="en-US" dirty="0"/>
              <a:t># of unique production unit: 983</a:t>
            </a:r>
          </a:p>
          <a:p>
            <a:r>
              <a:rPr lang="en-US" dirty="0"/>
              <a:t># of unique input: 886</a:t>
            </a:r>
          </a:p>
          <a:p>
            <a:r>
              <a:rPr lang="en-US" dirty="0"/>
              <a:t># of unique output: 97</a:t>
            </a:r>
          </a:p>
          <a:p>
            <a:r>
              <a:rPr lang="en-US" dirty="0"/>
              <a:t>Length of intersection with </a:t>
            </a:r>
            <a:r>
              <a:rPr lang="en-US" dirty="0" err="1"/>
              <a:t>Combined_Yields</a:t>
            </a:r>
            <a:r>
              <a:rPr lang="en-US" dirty="0"/>
              <a:t> output: 96</a:t>
            </a:r>
          </a:p>
          <a:p>
            <a:endParaRPr lang="en-US" dirty="0"/>
          </a:p>
          <a:p>
            <a:endParaRPr lang="en-US" dirty="0"/>
          </a:p>
        </p:txBody>
      </p:sp>
      <p:sp>
        <p:nvSpPr>
          <p:cNvPr id="9" name="TextBox 8">
            <a:extLst>
              <a:ext uri="{FF2B5EF4-FFF2-40B4-BE49-F238E27FC236}">
                <a16:creationId xmlns:a16="http://schemas.microsoft.com/office/drawing/2014/main" id="{C11C18B2-81CF-40DA-AF15-B739ED08D9AA}"/>
              </a:ext>
            </a:extLst>
          </p:cNvPr>
          <p:cNvSpPr txBox="1"/>
          <p:nvPr/>
        </p:nvSpPr>
        <p:spPr>
          <a:xfrm>
            <a:off x="584886" y="183982"/>
            <a:ext cx="2207741" cy="369332"/>
          </a:xfrm>
          <a:prstGeom prst="rect">
            <a:avLst/>
          </a:prstGeom>
          <a:noFill/>
        </p:spPr>
        <p:txBody>
          <a:bodyPr wrap="square" rtlCol="0">
            <a:spAutoFit/>
          </a:bodyPr>
          <a:lstStyle/>
          <a:p>
            <a:r>
              <a:rPr lang="en-US" dirty="0" err="1"/>
              <a:t>Batch_Genealogy</a:t>
            </a:r>
            <a:endParaRPr lang="en-US" dirty="0"/>
          </a:p>
        </p:txBody>
      </p:sp>
      <p:pic>
        <p:nvPicPr>
          <p:cNvPr id="2" name="Picture 2" descr="SANOFI | Hedefler İçin İş Dünyası">
            <a:extLst>
              <a:ext uri="{FF2B5EF4-FFF2-40B4-BE49-F238E27FC236}">
                <a16:creationId xmlns:a16="http://schemas.microsoft.com/office/drawing/2014/main" id="{6A2135E0-9816-2BB9-8E60-A2E734862B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235AF6-BE82-050B-679F-91414893C557}"/>
              </a:ext>
            </a:extLst>
          </p:cNvPr>
          <p:cNvPicPr>
            <a:picLocks noChangeAspect="1"/>
          </p:cNvPicPr>
          <p:nvPr/>
        </p:nvPicPr>
        <p:blipFill rotWithShape="1">
          <a:blip r:embed="rId3"/>
          <a:srcRect r="52742" b="5950"/>
          <a:stretch/>
        </p:blipFill>
        <p:spPr>
          <a:xfrm rot="16200000">
            <a:off x="4054180" y="-3188655"/>
            <a:ext cx="3478665" cy="11208801"/>
          </a:xfrm>
          <a:prstGeom prst="rect">
            <a:avLst/>
          </a:prstGeom>
        </p:spPr>
      </p:pic>
      <p:pic>
        <p:nvPicPr>
          <p:cNvPr id="5" name="Picture 4">
            <a:extLst>
              <a:ext uri="{FF2B5EF4-FFF2-40B4-BE49-F238E27FC236}">
                <a16:creationId xmlns:a16="http://schemas.microsoft.com/office/drawing/2014/main" id="{760AC982-5EFA-7BF8-72B4-5CB79160C3CB}"/>
              </a:ext>
            </a:extLst>
          </p:cNvPr>
          <p:cNvPicPr>
            <a:picLocks noChangeAspect="1"/>
          </p:cNvPicPr>
          <p:nvPr/>
        </p:nvPicPr>
        <p:blipFill rotWithShape="1">
          <a:blip r:embed="rId4"/>
          <a:srcRect l="24020" t="32734" b="15946"/>
          <a:stretch/>
        </p:blipFill>
        <p:spPr>
          <a:xfrm>
            <a:off x="1161787" y="782445"/>
            <a:ext cx="9263449" cy="3323967"/>
          </a:xfrm>
          <a:prstGeom prst="rect">
            <a:avLst/>
          </a:prstGeom>
        </p:spPr>
      </p:pic>
    </p:spTree>
    <p:extLst>
      <p:ext uri="{BB962C8B-B14F-4D97-AF65-F5344CB8AC3E}">
        <p14:creationId xmlns:p14="http://schemas.microsoft.com/office/powerpoint/2010/main" val="110118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61" name="Freeform: Shape 6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E2E4F3-6D68-56B5-6468-FF2B40759133}"/>
              </a:ext>
            </a:extLst>
          </p:cNvPr>
          <p:cNvSpPr txBox="1"/>
          <p:nvPr/>
        </p:nvSpPr>
        <p:spPr>
          <a:xfrm>
            <a:off x="6690521" y="1290690"/>
            <a:ext cx="3775647" cy="834269"/>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I wanted to see BOM, 96 output production units have different number of inputs varies between 9-30</a:t>
            </a:r>
            <a:endParaRPr lang="en-US"/>
          </a:p>
        </p:txBody>
      </p:sp>
      <p:sp>
        <p:nvSpPr>
          <p:cNvPr id="7" name="Oval 6">
            <a:extLst>
              <a:ext uri="{FF2B5EF4-FFF2-40B4-BE49-F238E27FC236}">
                <a16:creationId xmlns:a16="http://schemas.microsoft.com/office/drawing/2014/main" id="{C7792005-ACA5-1EE4-AB08-6933E11B68BC}"/>
              </a:ext>
            </a:extLst>
          </p:cNvPr>
          <p:cNvSpPr/>
          <p:nvPr/>
        </p:nvSpPr>
        <p:spPr>
          <a:xfrm>
            <a:off x="6088158" y="4572981"/>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A</a:t>
            </a:r>
            <a:endParaRPr lang="en-US"/>
          </a:p>
        </p:txBody>
      </p:sp>
      <p:sp>
        <p:nvSpPr>
          <p:cNvPr id="8" name="Oval 7">
            <a:extLst>
              <a:ext uri="{FF2B5EF4-FFF2-40B4-BE49-F238E27FC236}">
                <a16:creationId xmlns:a16="http://schemas.microsoft.com/office/drawing/2014/main" id="{570224DE-BA9A-4899-7AB5-7427006ECE8C}"/>
              </a:ext>
            </a:extLst>
          </p:cNvPr>
          <p:cNvSpPr/>
          <p:nvPr/>
        </p:nvSpPr>
        <p:spPr>
          <a:xfrm>
            <a:off x="5728302" y="3775078"/>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9" name="Oval 8">
            <a:extLst>
              <a:ext uri="{FF2B5EF4-FFF2-40B4-BE49-F238E27FC236}">
                <a16:creationId xmlns:a16="http://schemas.microsoft.com/office/drawing/2014/main" id="{46042B2B-C888-8A51-A776-D2099E6F5D25}"/>
              </a:ext>
            </a:extLst>
          </p:cNvPr>
          <p:cNvSpPr/>
          <p:nvPr/>
        </p:nvSpPr>
        <p:spPr>
          <a:xfrm>
            <a:off x="6943664" y="3926987"/>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30</a:t>
            </a:r>
            <a:endParaRPr lang="en-US"/>
          </a:p>
        </p:txBody>
      </p:sp>
      <p:cxnSp>
        <p:nvCxnSpPr>
          <p:cNvPr id="10" name="Straight Arrow Connector 9">
            <a:extLst>
              <a:ext uri="{FF2B5EF4-FFF2-40B4-BE49-F238E27FC236}">
                <a16:creationId xmlns:a16="http://schemas.microsoft.com/office/drawing/2014/main" id="{B68C4980-AB01-BDD5-8876-C113A578A44C}"/>
              </a:ext>
            </a:extLst>
          </p:cNvPr>
          <p:cNvCxnSpPr>
            <a:cxnSpLocks/>
            <a:stCxn id="7" idx="7"/>
            <a:endCxn id="9" idx="3"/>
          </p:cNvCxnSpPr>
          <p:nvPr/>
        </p:nvCxnSpPr>
        <p:spPr>
          <a:xfrm flipV="1">
            <a:off x="6602308" y="4244730"/>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C27C14-2CD4-175A-A055-BB151BB8ADA2}"/>
              </a:ext>
            </a:extLst>
          </p:cNvPr>
          <p:cNvCxnSpPr>
            <a:stCxn id="7" idx="1"/>
            <a:endCxn id="8" idx="5"/>
          </p:cNvCxnSpPr>
          <p:nvPr/>
        </p:nvCxnSpPr>
        <p:spPr>
          <a:xfrm flipH="1" flipV="1">
            <a:off x="5975362" y="4075555"/>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3D4006-452F-46B0-F149-43F131DF0031}"/>
              </a:ext>
            </a:extLst>
          </p:cNvPr>
          <p:cNvCxnSpPr>
            <a:cxnSpLocks/>
          </p:cNvCxnSpPr>
          <p:nvPr/>
        </p:nvCxnSpPr>
        <p:spPr>
          <a:xfrm flipH="1" flipV="1">
            <a:off x="6374108" y="4052069"/>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DD72B32-C93F-DD90-EC26-1087E2B8C435}"/>
              </a:ext>
            </a:extLst>
          </p:cNvPr>
          <p:cNvSpPr/>
          <p:nvPr/>
        </p:nvSpPr>
        <p:spPr>
          <a:xfrm>
            <a:off x="6230169" y="3698099"/>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21" name="TextBox 20">
            <a:extLst>
              <a:ext uri="{FF2B5EF4-FFF2-40B4-BE49-F238E27FC236}">
                <a16:creationId xmlns:a16="http://schemas.microsoft.com/office/drawing/2014/main" id="{1F78E299-F687-1A47-B0F8-3AA8E3B08A80}"/>
              </a:ext>
            </a:extLst>
          </p:cNvPr>
          <p:cNvSpPr txBox="1"/>
          <p:nvPr/>
        </p:nvSpPr>
        <p:spPr>
          <a:xfrm>
            <a:off x="6602308" y="3947215"/>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27" name="Oval 26">
            <a:extLst>
              <a:ext uri="{FF2B5EF4-FFF2-40B4-BE49-F238E27FC236}">
                <a16:creationId xmlns:a16="http://schemas.microsoft.com/office/drawing/2014/main" id="{04836E07-EC89-FF0E-72D5-749117B68569}"/>
              </a:ext>
            </a:extLst>
          </p:cNvPr>
          <p:cNvSpPr/>
          <p:nvPr/>
        </p:nvSpPr>
        <p:spPr>
          <a:xfrm>
            <a:off x="10144662" y="4569103"/>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C</a:t>
            </a:r>
            <a:endParaRPr lang="en-US"/>
          </a:p>
        </p:txBody>
      </p:sp>
      <p:sp>
        <p:nvSpPr>
          <p:cNvPr id="28" name="Oval 27">
            <a:extLst>
              <a:ext uri="{FF2B5EF4-FFF2-40B4-BE49-F238E27FC236}">
                <a16:creationId xmlns:a16="http://schemas.microsoft.com/office/drawing/2014/main" id="{9A43BBB7-2853-4051-D00D-1D64BF35BB6C}"/>
              </a:ext>
            </a:extLst>
          </p:cNvPr>
          <p:cNvSpPr/>
          <p:nvPr/>
        </p:nvSpPr>
        <p:spPr>
          <a:xfrm>
            <a:off x="9784806" y="3771200"/>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29" name="Oval 28">
            <a:extLst>
              <a:ext uri="{FF2B5EF4-FFF2-40B4-BE49-F238E27FC236}">
                <a16:creationId xmlns:a16="http://schemas.microsoft.com/office/drawing/2014/main" id="{60949543-A3CB-8DB2-C955-AECC1CE68DCD}"/>
              </a:ext>
            </a:extLst>
          </p:cNvPr>
          <p:cNvSpPr/>
          <p:nvPr/>
        </p:nvSpPr>
        <p:spPr>
          <a:xfrm>
            <a:off x="11000168" y="3923109"/>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9</a:t>
            </a:r>
            <a:endParaRPr lang="en-US"/>
          </a:p>
        </p:txBody>
      </p:sp>
      <p:cxnSp>
        <p:nvCxnSpPr>
          <p:cNvPr id="30" name="Straight Arrow Connector 29">
            <a:extLst>
              <a:ext uri="{FF2B5EF4-FFF2-40B4-BE49-F238E27FC236}">
                <a16:creationId xmlns:a16="http://schemas.microsoft.com/office/drawing/2014/main" id="{9FE1B92E-897E-7868-F878-2A13390548EE}"/>
              </a:ext>
            </a:extLst>
          </p:cNvPr>
          <p:cNvCxnSpPr>
            <a:cxnSpLocks/>
            <a:stCxn id="27" idx="7"/>
            <a:endCxn id="29" idx="3"/>
          </p:cNvCxnSpPr>
          <p:nvPr/>
        </p:nvCxnSpPr>
        <p:spPr>
          <a:xfrm flipV="1">
            <a:off x="10658812" y="4240852"/>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D5A9E9-AECA-3C28-1B88-57B3CA7B0F32}"/>
              </a:ext>
            </a:extLst>
          </p:cNvPr>
          <p:cNvCxnSpPr>
            <a:stCxn id="27" idx="1"/>
            <a:endCxn id="28" idx="5"/>
          </p:cNvCxnSpPr>
          <p:nvPr/>
        </p:nvCxnSpPr>
        <p:spPr>
          <a:xfrm flipH="1" flipV="1">
            <a:off x="10031866" y="4071677"/>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814E32-1730-072D-7B4F-8757C7630E8B}"/>
              </a:ext>
            </a:extLst>
          </p:cNvPr>
          <p:cNvCxnSpPr>
            <a:cxnSpLocks/>
          </p:cNvCxnSpPr>
          <p:nvPr/>
        </p:nvCxnSpPr>
        <p:spPr>
          <a:xfrm flipH="1" flipV="1">
            <a:off x="10430612" y="4048191"/>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3CDE9FC-5C96-34F7-15C2-2719C039A644}"/>
              </a:ext>
            </a:extLst>
          </p:cNvPr>
          <p:cNvSpPr/>
          <p:nvPr/>
        </p:nvSpPr>
        <p:spPr>
          <a:xfrm>
            <a:off x="10286673" y="3694221"/>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34" name="TextBox 33">
            <a:extLst>
              <a:ext uri="{FF2B5EF4-FFF2-40B4-BE49-F238E27FC236}">
                <a16:creationId xmlns:a16="http://schemas.microsoft.com/office/drawing/2014/main" id="{59F9AFA0-B0D6-128C-2A1B-5A512AA3EA24}"/>
              </a:ext>
            </a:extLst>
          </p:cNvPr>
          <p:cNvSpPr txBox="1"/>
          <p:nvPr/>
        </p:nvSpPr>
        <p:spPr>
          <a:xfrm>
            <a:off x="10658812" y="3943337"/>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35" name="Oval 34">
            <a:extLst>
              <a:ext uri="{FF2B5EF4-FFF2-40B4-BE49-F238E27FC236}">
                <a16:creationId xmlns:a16="http://schemas.microsoft.com/office/drawing/2014/main" id="{1AB1AC94-B808-60CA-AFD2-ECE368F40921}"/>
              </a:ext>
            </a:extLst>
          </p:cNvPr>
          <p:cNvSpPr/>
          <p:nvPr/>
        </p:nvSpPr>
        <p:spPr>
          <a:xfrm>
            <a:off x="8029180" y="4576859"/>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B</a:t>
            </a:r>
            <a:endParaRPr lang="en-US"/>
          </a:p>
        </p:txBody>
      </p:sp>
      <p:sp>
        <p:nvSpPr>
          <p:cNvPr id="36" name="Oval 35">
            <a:extLst>
              <a:ext uri="{FF2B5EF4-FFF2-40B4-BE49-F238E27FC236}">
                <a16:creationId xmlns:a16="http://schemas.microsoft.com/office/drawing/2014/main" id="{3E072109-6353-7D63-20CB-36236CC670F5}"/>
              </a:ext>
            </a:extLst>
          </p:cNvPr>
          <p:cNvSpPr/>
          <p:nvPr/>
        </p:nvSpPr>
        <p:spPr>
          <a:xfrm>
            <a:off x="7669325" y="3778956"/>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37" name="Oval 36">
            <a:extLst>
              <a:ext uri="{FF2B5EF4-FFF2-40B4-BE49-F238E27FC236}">
                <a16:creationId xmlns:a16="http://schemas.microsoft.com/office/drawing/2014/main" id="{BE7ACB47-3288-8C74-12C2-1470C97A1265}"/>
              </a:ext>
            </a:extLst>
          </p:cNvPr>
          <p:cNvSpPr/>
          <p:nvPr/>
        </p:nvSpPr>
        <p:spPr>
          <a:xfrm>
            <a:off x="8884686" y="3930865"/>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11</a:t>
            </a:r>
            <a:endParaRPr lang="en-US"/>
          </a:p>
        </p:txBody>
      </p:sp>
      <p:cxnSp>
        <p:nvCxnSpPr>
          <p:cNvPr id="38" name="Straight Arrow Connector 37">
            <a:extLst>
              <a:ext uri="{FF2B5EF4-FFF2-40B4-BE49-F238E27FC236}">
                <a16:creationId xmlns:a16="http://schemas.microsoft.com/office/drawing/2014/main" id="{7433D430-CFA9-9AFE-F9E4-8BDCDC8EEBA0}"/>
              </a:ext>
            </a:extLst>
          </p:cNvPr>
          <p:cNvCxnSpPr>
            <a:cxnSpLocks/>
            <a:stCxn id="35" idx="7"/>
            <a:endCxn id="37" idx="3"/>
          </p:cNvCxnSpPr>
          <p:nvPr/>
        </p:nvCxnSpPr>
        <p:spPr>
          <a:xfrm flipV="1">
            <a:off x="8543330" y="4248608"/>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EA3D2E-588D-49A5-1B74-DE36A0450C14}"/>
              </a:ext>
            </a:extLst>
          </p:cNvPr>
          <p:cNvCxnSpPr>
            <a:stCxn id="35" idx="1"/>
            <a:endCxn id="36" idx="5"/>
          </p:cNvCxnSpPr>
          <p:nvPr/>
        </p:nvCxnSpPr>
        <p:spPr>
          <a:xfrm flipH="1" flipV="1">
            <a:off x="7916385" y="4079433"/>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582242A-DF49-F0C5-2862-C916391A3EA3}"/>
              </a:ext>
            </a:extLst>
          </p:cNvPr>
          <p:cNvCxnSpPr>
            <a:cxnSpLocks/>
          </p:cNvCxnSpPr>
          <p:nvPr/>
        </p:nvCxnSpPr>
        <p:spPr>
          <a:xfrm flipH="1" flipV="1">
            <a:off x="8315130" y="4055947"/>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3B1BC1E-737C-1A8C-8936-ECA96D3890C6}"/>
              </a:ext>
            </a:extLst>
          </p:cNvPr>
          <p:cNvSpPr/>
          <p:nvPr/>
        </p:nvSpPr>
        <p:spPr>
          <a:xfrm>
            <a:off x="8171191" y="3701977"/>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42" name="TextBox 41">
            <a:extLst>
              <a:ext uri="{FF2B5EF4-FFF2-40B4-BE49-F238E27FC236}">
                <a16:creationId xmlns:a16="http://schemas.microsoft.com/office/drawing/2014/main" id="{FFA3EB72-6715-14BA-A273-547E827C286D}"/>
              </a:ext>
            </a:extLst>
          </p:cNvPr>
          <p:cNvSpPr txBox="1"/>
          <p:nvPr/>
        </p:nvSpPr>
        <p:spPr>
          <a:xfrm>
            <a:off x="8543330" y="3951093"/>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51" name="TextBox 50">
            <a:extLst>
              <a:ext uri="{FF2B5EF4-FFF2-40B4-BE49-F238E27FC236}">
                <a16:creationId xmlns:a16="http://schemas.microsoft.com/office/drawing/2014/main" id="{66DC0D16-CD77-6A8C-F355-EB89076357F9}"/>
              </a:ext>
            </a:extLst>
          </p:cNvPr>
          <p:cNvSpPr txBox="1"/>
          <p:nvPr/>
        </p:nvSpPr>
        <p:spPr>
          <a:xfrm>
            <a:off x="9364021" y="4613117"/>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52" name="Right Brace 51">
            <a:extLst>
              <a:ext uri="{FF2B5EF4-FFF2-40B4-BE49-F238E27FC236}">
                <a16:creationId xmlns:a16="http://schemas.microsoft.com/office/drawing/2014/main" id="{B2E50AAD-A6A5-D2A3-E076-9FB5004D0020}"/>
              </a:ext>
            </a:extLst>
          </p:cNvPr>
          <p:cNvSpPr/>
          <p:nvPr/>
        </p:nvSpPr>
        <p:spPr>
          <a:xfrm rot="5400000">
            <a:off x="8423431" y="2722843"/>
            <a:ext cx="442238" cy="5137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F430D10-4235-94B9-2623-8CA94480BE15}"/>
              </a:ext>
            </a:extLst>
          </p:cNvPr>
          <p:cNvSpPr txBox="1"/>
          <p:nvPr/>
        </p:nvSpPr>
        <p:spPr>
          <a:xfrm>
            <a:off x="7814048" y="5493727"/>
            <a:ext cx="2115482"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96 unique output</a:t>
            </a:r>
            <a:endParaRPr lang="en-US"/>
          </a:p>
        </p:txBody>
      </p:sp>
      <p:pic>
        <p:nvPicPr>
          <p:cNvPr id="55" name="Picture 2" descr="SANOFI | Hedefler İçin İş Dünyası">
            <a:extLst>
              <a:ext uri="{FF2B5EF4-FFF2-40B4-BE49-F238E27FC236}">
                <a16:creationId xmlns:a16="http://schemas.microsoft.com/office/drawing/2014/main" id="{95F57794-E55A-7288-46EC-0C0CFAF1CE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39ACEDC7-6D8E-49BA-723D-DD2A84CA1FD1}"/>
              </a:ext>
            </a:extLst>
          </p:cNvPr>
          <p:cNvPicPr>
            <a:picLocks noChangeAspect="1"/>
          </p:cNvPicPr>
          <p:nvPr/>
        </p:nvPicPr>
        <p:blipFill rotWithShape="1">
          <a:blip r:embed="rId3"/>
          <a:srcRect r="52742" b="5950"/>
          <a:stretch/>
        </p:blipFill>
        <p:spPr>
          <a:xfrm rot="16200000">
            <a:off x="467007" y="411136"/>
            <a:ext cx="4778476" cy="5555228"/>
          </a:xfrm>
          <a:prstGeom prst="rect">
            <a:avLst/>
          </a:prstGeom>
        </p:spPr>
      </p:pic>
      <p:pic>
        <p:nvPicPr>
          <p:cNvPr id="57" name="Picture 56">
            <a:extLst>
              <a:ext uri="{FF2B5EF4-FFF2-40B4-BE49-F238E27FC236}">
                <a16:creationId xmlns:a16="http://schemas.microsoft.com/office/drawing/2014/main" id="{EFD2C867-D5A1-9970-8316-54458CCA6413}"/>
              </a:ext>
            </a:extLst>
          </p:cNvPr>
          <p:cNvPicPr>
            <a:picLocks noChangeAspect="1"/>
          </p:cNvPicPr>
          <p:nvPr/>
        </p:nvPicPr>
        <p:blipFill rotWithShape="1">
          <a:blip r:embed="rId4"/>
          <a:srcRect l="23790" t="39107" r="40404" b="5636"/>
          <a:stretch/>
        </p:blipFill>
        <p:spPr>
          <a:xfrm>
            <a:off x="462143" y="1182221"/>
            <a:ext cx="4833023" cy="3962207"/>
          </a:xfrm>
          <a:prstGeom prst="rect">
            <a:avLst/>
          </a:prstGeom>
        </p:spPr>
      </p:pic>
    </p:spTree>
    <p:extLst>
      <p:ext uri="{BB962C8B-B14F-4D97-AF65-F5344CB8AC3E}">
        <p14:creationId xmlns:p14="http://schemas.microsoft.com/office/powerpoint/2010/main" val="3812211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TotalTime>
  <Words>1573</Words>
  <Application>Microsoft Office PowerPoint</Application>
  <PresentationFormat>Widescreen</PresentationFormat>
  <Paragraphs>137</Paragraphs>
  <Slides>24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Söhne</vt:lpstr>
      <vt:lpstr>Office Theme</vt:lpstr>
      <vt:lpstr>PowerPoint Presentation</vt:lpstr>
      <vt:lpstr>Introduction</vt:lpstr>
      <vt:lpstr>PowerPoint Presentation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vt:lpstr>
      <vt:lpstr>MixedLM</vt:lpstr>
      <vt:lpstr>XGBoost</vt:lpstr>
      <vt:lpstr>XGBoost</vt:lpstr>
      <vt:lpstr>Random Forest</vt:lpstr>
      <vt:lpstr>Random Forest</vt:lpstr>
      <vt:lpstr>Support Vector Machine (SVM)</vt:lpstr>
      <vt:lpstr>Model Evaluation</vt:lpstr>
      <vt:lpstr>Results and Conclusion</vt:lpstr>
      <vt:lpstr>Open Door for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Şeyma Aysu Demir</dc:creator>
  <cp:lastModifiedBy>Şeyma Aysu Demir</cp:lastModifiedBy>
  <cp:revision>17</cp:revision>
  <dcterms:created xsi:type="dcterms:W3CDTF">2023-06-13T16:43:04Z</dcterms:created>
  <dcterms:modified xsi:type="dcterms:W3CDTF">2023-06-19T16:14:45Z</dcterms:modified>
</cp:coreProperties>
</file>